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94" r:id="rId2"/>
    <p:sldId id="306" r:id="rId3"/>
    <p:sldId id="824" r:id="rId4"/>
    <p:sldId id="304" r:id="rId5"/>
    <p:sldId id="303" r:id="rId6"/>
    <p:sldId id="825" r:id="rId7"/>
    <p:sldId id="275" r:id="rId8"/>
    <p:sldId id="845" r:id="rId9"/>
    <p:sldId id="841" r:id="rId10"/>
    <p:sldId id="847" r:id="rId11"/>
    <p:sldId id="848" r:id="rId12"/>
    <p:sldId id="843" r:id="rId13"/>
    <p:sldId id="839" r:id="rId14"/>
    <p:sldId id="844" r:id="rId1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E0FE"/>
    <a:srgbClr val="ADD1FD"/>
    <a:srgbClr val="A3B2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текущее состояние</c:v>
                </c:pt>
                <c:pt idx="1">
                  <c:v>итоговое состояние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21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94-4CFE-B2E6-164A66271E8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335470064"/>
        <c:axId val="1335472144"/>
      </c:barChart>
      <c:catAx>
        <c:axId val="1335470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35472144"/>
        <c:crosses val="autoZero"/>
        <c:auto val="1"/>
        <c:lblAlgn val="ctr"/>
        <c:lblOffset val="100"/>
        <c:noMultiLvlLbl val="0"/>
      </c:catAx>
      <c:valAx>
        <c:axId val="1335472144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35470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55D918-0D48-44D3-9287-CAE1B93EB64A}" type="doc">
      <dgm:prSet loTypeId="urn:microsoft.com/office/officeart/2005/8/layout/pyramid1" loCatId="pyramid" qsTypeId="urn:microsoft.com/office/officeart/2005/8/quickstyle/simple1" qsCatId="simple" csTypeId="urn:microsoft.com/office/officeart/2005/8/colors/accent4_5" csCatId="accent4" phldr="1"/>
      <dgm:spPr/>
    </dgm:pt>
    <dgm:pt modelId="{F014B99B-BC0F-4D51-AA35-03139CBC5BDF}">
      <dgm:prSet phldrT="[Текст]" custT="1"/>
      <dgm:spPr>
        <a:solidFill>
          <a:srgbClr val="0070C0"/>
        </a:solidFill>
      </dgm:spPr>
      <dgm:t>
        <a:bodyPr/>
        <a:lstStyle/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r>
            <a:rPr lang="ru-RU" sz="1200" b="1" dirty="0" smtClean="0">
              <a:solidFill>
                <a:schemeClr val="bg1"/>
              </a:solidFill>
            </a:rPr>
            <a:t>Уровень </a:t>
          </a:r>
        </a:p>
        <a:p>
          <a:r>
            <a:rPr lang="ru-RU" sz="1200" b="1" dirty="0" smtClean="0">
              <a:solidFill>
                <a:schemeClr val="bg1"/>
              </a:solidFill>
            </a:rPr>
            <a:t>системы</a:t>
          </a:r>
          <a:endParaRPr lang="ru-RU" sz="1200" b="1" dirty="0">
            <a:solidFill>
              <a:schemeClr val="bg1"/>
            </a:solidFill>
          </a:endParaRPr>
        </a:p>
      </dgm:t>
    </dgm:pt>
    <dgm:pt modelId="{547044BC-B29A-41C2-9396-2C63C92CED4B}" type="parTrans" cxnId="{DF277F6E-5463-4336-ABDE-6CE9BBB5760E}">
      <dgm:prSet/>
      <dgm:spPr/>
      <dgm:t>
        <a:bodyPr/>
        <a:lstStyle/>
        <a:p>
          <a:endParaRPr lang="ru-RU" b="1"/>
        </a:p>
      </dgm:t>
    </dgm:pt>
    <dgm:pt modelId="{310293B5-AF1E-4EB5-9AC5-576D9AB28450}" type="sibTrans" cxnId="{DF277F6E-5463-4336-ABDE-6CE9BBB5760E}">
      <dgm:prSet/>
      <dgm:spPr/>
      <dgm:t>
        <a:bodyPr/>
        <a:lstStyle/>
        <a:p>
          <a:endParaRPr lang="ru-RU" b="1"/>
        </a:p>
      </dgm:t>
    </dgm:pt>
    <dgm:pt modelId="{CBB2EDB4-08BF-49DB-9282-C363CE23E3D0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200" b="1" dirty="0" smtClean="0"/>
            <a:t>Уровень структурного подразделения</a:t>
          </a:r>
          <a:endParaRPr lang="ru-RU" sz="1200" b="1" dirty="0"/>
        </a:p>
      </dgm:t>
    </dgm:pt>
    <dgm:pt modelId="{061A8EDF-95EB-4ED1-B54D-E85549B7DDD2}" type="parTrans" cxnId="{AE28E987-068C-4050-9EA0-6987A9368CE5}">
      <dgm:prSet/>
      <dgm:spPr/>
      <dgm:t>
        <a:bodyPr/>
        <a:lstStyle/>
        <a:p>
          <a:endParaRPr lang="ru-RU" b="1"/>
        </a:p>
      </dgm:t>
    </dgm:pt>
    <dgm:pt modelId="{8A73D853-84E8-4FCE-B4F9-A28E61B55BFC}" type="sibTrans" cxnId="{AE28E987-068C-4050-9EA0-6987A9368CE5}">
      <dgm:prSet/>
      <dgm:spPr/>
      <dgm:t>
        <a:bodyPr/>
        <a:lstStyle/>
        <a:p>
          <a:endParaRPr lang="ru-RU" b="1"/>
        </a:p>
      </dgm:t>
    </dgm:pt>
    <dgm:pt modelId="{8380A261-4409-4C6B-8A07-0D64C5422F6D}">
      <dgm:prSet phldrT="[Текст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ru-RU" sz="1200" b="1" dirty="0" smtClean="0"/>
            <a:t>Уровень</a:t>
          </a:r>
        </a:p>
        <a:p>
          <a:r>
            <a:rPr lang="ru-RU" sz="1200" b="1" dirty="0" smtClean="0"/>
            <a:t>отдельного процесса</a:t>
          </a:r>
          <a:endParaRPr lang="ru-RU" sz="1200" b="1" dirty="0"/>
        </a:p>
      </dgm:t>
    </dgm:pt>
    <dgm:pt modelId="{FDF2E5F5-8F13-4FFA-81A9-3BFDEEE2F092}" type="sibTrans" cxnId="{E7AC5795-AE57-4629-9DCD-7B603559995E}">
      <dgm:prSet/>
      <dgm:spPr/>
      <dgm:t>
        <a:bodyPr/>
        <a:lstStyle/>
        <a:p>
          <a:endParaRPr lang="ru-RU" b="1"/>
        </a:p>
      </dgm:t>
    </dgm:pt>
    <dgm:pt modelId="{48549D1C-43AC-47BA-B869-251333E1E3E6}" type="parTrans" cxnId="{E7AC5795-AE57-4629-9DCD-7B603559995E}">
      <dgm:prSet/>
      <dgm:spPr/>
      <dgm:t>
        <a:bodyPr/>
        <a:lstStyle/>
        <a:p>
          <a:endParaRPr lang="ru-RU" b="1"/>
        </a:p>
      </dgm:t>
    </dgm:pt>
    <dgm:pt modelId="{8C222443-D6D5-437E-8A06-7845FF64044F}" type="pres">
      <dgm:prSet presAssocID="{C055D918-0D48-44D3-9287-CAE1B93EB64A}" presName="Name0" presStyleCnt="0">
        <dgm:presLayoutVars>
          <dgm:dir/>
          <dgm:animLvl val="lvl"/>
          <dgm:resizeHandles val="exact"/>
        </dgm:presLayoutVars>
      </dgm:prSet>
      <dgm:spPr/>
    </dgm:pt>
    <dgm:pt modelId="{8E592AC7-B094-488F-86DE-8B46AA43A5F7}" type="pres">
      <dgm:prSet presAssocID="{F014B99B-BC0F-4D51-AA35-03139CBC5BDF}" presName="Name8" presStyleCnt="0"/>
      <dgm:spPr/>
    </dgm:pt>
    <dgm:pt modelId="{47753778-DDCD-4F66-8671-0963E55AC1AB}" type="pres">
      <dgm:prSet presAssocID="{F014B99B-BC0F-4D51-AA35-03139CBC5BDF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8BBE6D-1C8E-4142-827F-B1B32D20364B}" type="pres">
      <dgm:prSet presAssocID="{F014B99B-BC0F-4D51-AA35-03139CBC5BD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609C55-E487-4600-AFD0-8994D3888F22}" type="pres">
      <dgm:prSet presAssocID="{CBB2EDB4-08BF-49DB-9282-C363CE23E3D0}" presName="Name8" presStyleCnt="0"/>
      <dgm:spPr/>
    </dgm:pt>
    <dgm:pt modelId="{7099C5AD-A666-455F-9144-31509FAE35FB}" type="pres">
      <dgm:prSet presAssocID="{CBB2EDB4-08BF-49DB-9282-C363CE23E3D0}" presName="level" presStyleLbl="node1" presStyleIdx="1" presStyleCnt="3" custLinFactNeighborX="-179" custLinFactNeighborY="9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64A9E2-4365-4891-A563-4210D9FE6047}" type="pres">
      <dgm:prSet presAssocID="{CBB2EDB4-08BF-49DB-9282-C363CE23E3D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6420A-6794-4210-A8DC-A681DFE94B26}" type="pres">
      <dgm:prSet presAssocID="{8380A261-4409-4C6B-8A07-0D64C5422F6D}" presName="Name8" presStyleCnt="0"/>
      <dgm:spPr/>
    </dgm:pt>
    <dgm:pt modelId="{3405B94A-B110-4EB0-B99D-680A85764021}" type="pres">
      <dgm:prSet presAssocID="{8380A261-4409-4C6B-8A07-0D64C5422F6D}" presName="level" presStyleLbl="node1" presStyleIdx="2" presStyleCnt="3" custLinFactNeighborY="48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789FCB-B92C-4A52-BB06-4A95FA62001B}" type="pres">
      <dgm:prSet presAssocID="{8380A261-4409-4C6B-8A07-0D64C5422F6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2952A2-E36A-4C36-9F3E-BBB3A16BEAFF}" type="presOf" srcId="{CBB2EDB4-08BF-49DB-9282-C363CE23E3D0}" destId="{7099C5AD-A666-455F-9144-31509FAE35FB}" srcOrd="0" destOrd="0" presId="urn:microsoft.com/office/officeart/2005/8/layout/pyramid1"/>
    <dgm:cxn modelId="{792CBD91-D1FA-4645-B0E6-1E344FDF5B5F}" type="presOf" srcId="{F014B99B-BC0F-4D51-AA35-03139CBC5BDF}" destId="{158BBE6D-1C8E-4142-827F-B1B32D20364B}" srcOrd="1" destOrd="0" presId="urn:microsoft.com/office/officeart/2005/8/layout/pyramid1"/>
    <dgm:cxn modelId="{CB6F3BE7-F153-4CED-8270-72A0F84A15F2}" type="presOf" srcId="{CBB2EDB4-08BF-49DB-9282-C363CE23E3D0}" destId="{8064A9E2-4365-4891-A563-4210D9FE6047}" srcOrd="1" destOrd="0" presId="urn:microsoft.com/office/officeart/2005/8/layout/pyramid1"/>
    <dgm:cxn modelId="{EBAC2FB6-06C0-4A9E-9E1C-FA45C82478E1}" type="presOf" srcId="{F014B99B-BC0F-4D51-AA35-03139CBC5BDF}" destId="{47753778-DDCD-4F66-8671-0963E55AC1AB}" srcOrd="0" destOrd="0" presId="urn:microsoft.com/office/officeart/2005/8/layout/pyramid1"/>
    <dgm:cxn modelId="{E7AC5795-AE57-4629-9DCD-7B603559995E}" srcId="{C055D918-0D48-44D3-9287-CAE1B93EB64A}" destId="{8380A261-4409-4C6B-8A07-0D64C5422F6D}" srcOrd="2" destOrd="0" parTransId="{48549D1C-43AC-47BA-B869-251333E1E3E6}" sibTransId="{FDF2E5F5-8F13-4FFA-81A9-3BFDEEE2F092}"/>
    <dgm:cxn modelId="{684A2119-F004-4EA4-91AB-934B6F8401A9}" type="presOf" srcId="{8380A261-4409-4C6B-8A07-0D64C5422F6D}" destId="{3405B94A-B110-4EB0-B99D-680A85764021}" srcOrd="0" destOrd="0" presId="urn:microsoft.com/office/officeart/2005/8/layout/pyramid1"/>
    <dgm:cxn modelId="{AE28E987-068C-4050-9EA0-6987A9368CE5}" srcId="{C055D918-0D48-44D3-9287-CAE1B93EB64A}" destId="{CBB2EDB4-08BF-49DB-9282-C363CE23E3D0}" srcOrd="1" destOrd="0" parTransId="{061A8EDF-95EB-4ED1-B54D-E85549B7DDD2}" sibTransId="{8A73D853-84E8-4FCE-B4F9-A28E61B55BFC}"/>
    <dgm:cxn modelId="{87C54C2A-2433-412F-AFDC-EF80684BA9FB}" type="presOf" srcId="{C055D918-0D48-44D3-9287-CAE1B93EB64A}" destId="{8C222443-D6D5-437E-8A06-7845FF64044F}" srcOrd="0" destOrd="0" presId="urn:microsoft.com/office/officeart/2005/8/layout/pyramid1"/>
    <dgm:cxn modelId="{DF277F6E-5463-4336-ABDE-6CE9BBB5760E}" srcId="{C055D918-0D48-44D3-9287-CAE1B93EB64A}" destId="{F014B99B-BC0F-4D51-AA35-03139CBC5BDF}" srcOrd="0" destOrd="0" parTransId="{547044BC-B29A-41C2-9396-2C63C92CED4B}" sibTransId="{310293B5-AF1E-4EB5-9AC5-576D9AB28450}"/>
    <dgm:cxn modelId="{1E5B1BBB-EB15-427C-923B-76FB6018FA59}" type="presOf" srcId="{8380A261-4409-4C6B-8A07-0D64C5422F6D}" destId="{EB789FCB-B92C-4A52-BB06-4A95FA62001B}" srcOrd="1" destOrd="0" presId="urn:microsoft.com/office/officeart/2005/8/layout/pyramid1"/>
    <dgm:cxn modelId="{FC54928D-8489-45BE-A419-478DF3152712}" type="presParOf" srcId="{8C222443-D6D5-437E-8A06-7845FF64044F}" destId="{8E592AC7-B094-488F-86DE-8B46AA43A5F7}" srcOrd="0" destOrd="0" presId="urn:microsoft.com/office/officeart/2005/8/layout/pyramid1"/>
    <dgm:cxn modelId="{DC294B94-6F0D-4281-8DCC-7EE503DCE163}" type="presParOf" srcId="{8E592AC7-B094-488F-86DE-8B46AA43A5F7}" destId="{47753778-DDCD-4F66-8671-0963E55AC1AB}" srcOrd="0" destOrd="0" presId="urn:microsoft.com/office/officeart/2005/8/layout/pyramid1"/>
    <dgm:cxn modelId="{32B8B60D-2A65-4E4C-9F0F-98AF62A9611C}" type="presParOf" srcId="{8E592AC7-B094-488F-86DE-8B46AA43A5F7}" destId="{158BBE6D-1C8E-4142-827F-B1B32D20364B}" srcOrd="1" destOrd="0" presId="urn:microsoft.com/office/officeart/2005/8/layout/pyramid1"/>
    <dgm:cxn modelId="{4C8D2E90-553F-4C69-9633-5DB19C6B4730}" type="presParOf" srcId="{8C222443-D6D5-437E-8A06-7845FF64044F}" destId="{08609C55-E487-4600-AFD0-8994D3888F22}" srcOrd="1" destOrd="0" presId="urn:microsoft.com/office/officeart/2005/8/layout/pyramid1"/>
    <dgm:cxn modelId="{9AE41948-5B39-48DA-8B26-40AF888C607C}" type="presParOf" srcId="{08609C55-E487-4600-AFD0-8994D3888F22}" destId="{7099C5AD-A666-455F-9144-31509FAE35FB}" srcOrd="0" destOrd="0" presId="urn:microsoft.com/office/officeart/2005/8/layout/pyramid1"/>
    <dgm:cxn modelId="{EDA768DD-D368-40A1-A0BA-204DC4265C49}" type="presParOf" srcId="{08609C55-E487-4600-AFD0-8994D3888F22}" destId="{8064A9E2-4365-4891-A563-4210D9FE6047}" srcOrd="1" destOrd="0" presId="urn:microsoft.com/office/officeart/2005/8/layout/pyramid1"/>
    <dgm:cxn modelId="{EE52A2AF-CD13-415D-9E54-7F7697F26A0C}" type="presParOf" srcId="{8C222443-D6D5-437E-8A06-7845FF64044F}" destId="{4E66420A-6794-4210-A8DC-A681DFE94B26}" srcOrd="2" destOrd="0" presId="urn:microsoft.com/office/officeart/2005/8/layout/pyramid1"/>
    <dgm:cxn modelId="{3162D02E-FA21-4300-B51B-7304BA500A88}" type="presParOf" srcId="{4E66420A-6794-4210-A8DC-A681DFE94B26}" destId="{3405B94A-B110-4EB0-B99D-680A85764021}" srcOrd="0" destOrd="0" presId="urn:microsoft.com/office/officeart/2005/8/layout/pyramid1"/>
    <dgm:cxn modelId="{48E779E7-74C8-4ED9-B4DB-8D03ECADD262}" type="presParOf" srcId="{4E66420A-6794-4210-A8DC-A681DFE94B26}" destId="{EB789FCB-B92C-4A52-BB06-4A95FA62001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FEE5F0-45C5-4CFF-BA2D-8A60B5871492}" type="doc">
      <dgm:prSet loTypeId="urn:microsoft.com/office/officeart/2005/8/layout/v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BD7538-E1B7-4A14-9649-1C582DF5D4FE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классного часа с демонстрацией портфолио с предыдущих лет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06846E-9354-4D37-9D29-9412891BCA3C}" type="parTrans" cxnId="{C4C80438-EAA9-4321-BFD7-B17FD2CDF6C5}">
      <dgm:prSet/>
      <dgm:spPr/>
      <dgm:t>
        <a:bodyPr/>
        <a:lstStyle/>
        <a:p>
          <a:endParaRPr lang="ru-RU"/>
        </a:p>
      </dgm:t>
    </dgm:pt>
    <dgm:pt modelId="{98F1C1C8-A9C5-40A9-916F-5131661F376A}" type="sibTrans" cxnId="{C4C80438-EAA9-4321-BFD7-B17FD2CDF6C5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2B8E528B-B59C-46A5-8EBC-B248E02C47B1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рекомендаций по созданию, наполнению портфолио и презентации портфолио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2109F1-5714-4AB0-B497-0BB2290288C0}" type="parTrans" cxnId="{E1011D21-2F5C-4B7B-A197-65E7014AC0EB}">
      <dgm:prSet/>
      <dgm:spPr/>
      <dgm:t>
        <a:bodyPr/>
        <a:lstStyle/>
        <a:p>
          <a:endParaRPr lang="ru-RU"/>
        </a:p>
      </dgm:t>
    </dgm:pt>
    <dgm:pt modelId="{EB8C6CE8-C0DC-4EDC-9F28-F1A973E801DD}" type="sibTrans" cxnId="{E1011D21-2F5C-4B7B-A197-65E7014AC0EB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/>
        </a:p>
      </dgm:t>
    </dgm:pt>
    <dgm:pt modelId="{F68A3DDF-6DB4-4987-B53D-BCDBCA10BAEB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3. Разработка образца портфолио и презентации портфолио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FFDE97-27ED-4BEE-94F2-E44BC495E713}" type="parTrans" cxnId="{0FF18272-5323-40BD-820A-BCA1928EF8F0}">
      <dgm:prSet/>
      <dgm:spPr/>
      <dgm:t>
        <a:bodyPr/>
        <a:lstStyle/>
        <a:p>
          <a:endParaRPr lang="ru-RU"/>
        </a:p>
      </dgm:t>
    </dgm:pt>
    <dgm:pt modelId="{E7C70EB0-ACEC-4279-BCCC-DF6F633D54FD}" type="sibTrans" cxnId="{0FF18272-5323-40BD-820A-BCA1928EF8F0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/>
        </a:p>
      </dgm:t>
    </dgm:pt>
    <dgm:pt modelId="{FC5BD7F4-96B4-47C9-998E-6FC57FDD5E06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4.Размещение методических рекомендаций, образцов портфолио и презентации на сайте техникума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55644D-8A28-46C9-BF4D-930A9544BCBC}" type="parTrans" cxnId="{D299D945-5B06-4459-93D5-DC15415E57A0}">
      <dgm:prSet/>
      <dgm:spPr/>
      <dgm:t>
        <a:bodyPr/>
        <a:lstStyle/>
        <a:p>
          <a:endParaRPr lang="ru-RU"/>
        </a:p>
      </dgm:t>
    </dgm:pt>
    <dgm:pt modelId="{CA06A359-1AEE-4640-8FE2-7A447B44B5F4}" type="sibTrans" cxnId="{D299D945-5B06-4459-93D5-DC15415E57A0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/>
        </a:p>
      </dgm:t>
    </dgm:pt>
    <dgm:pt modelId="{750584B0-8F72-4FC1-8F04-083026C179E3}" type="pres">
      <dgm:prSet presAssocID="{6BFEE5F0-45C5-4CFF-BA2D-8A60B587149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C6604F-7771-4662-8AA0-396AE1A5BE3F}" type="pres">
      <dgm:prSet presAssocID="{6BFEE5F0-45C5-4CFF-BA2D-8A60B5871492}" presName="dummyMaxCanvas" presStyleCnt="0">
        <dgm:presLayoutVars/>
      </dgm:prSet>
      <dgm:spPr/>
    </dgm:pt>
    <dgm:pt modelId="{8D3EA2A1-ECED-4440-A026-6699CBBC311D}" type="pres">
      <dgm:prSet presAssocID="{6BFEE5F0-45C5-4CFF-BA2D-8A60B5871492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BED16B-9612-4710-AE82-3F34F3DDF1B7}" type="pres">
      <dgm:prSet presAssocID="{6BFEE5F0-45C5-4CFF-BA2D-8A60B5871492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F41A0C-E2F3-40C4-9ADB-2C6C8630AD84}" type="pres">
      <dgm:prSet presAssocID="{6BFEE5F0-45C5-4CFF-BA2D-8A60B5871492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0CC5D0-F0E1-4363-A3C9-66747BE5840F}" type="pres">
      <dgm:prSet presAssocID="{6BFEE5F0-45C5-4CFF-BA2D-8A60B5871492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9ADB4B-8272-415F-BCB2-B88D546A02F3}" type="pres">
      <dgm:prSet presAssocID="{6BFEE5F0-45C5-4CFF-BA2D-8A60B5871492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A3F2F6-E15E-4BD1-8795-4CE092482843}" type="pres">
      <dgm:prSet presAssocID="{6BFEE5F0-45C5-4CFF-BA2D-8A60B5871492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6E8952-26B1-44FB-A541-DE2D7FD2C50E}" type="pres">
      <dgm:prSet presAssocID="{6BFEE5F0-45C5-4CFF-BA2D-8A60B5871492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4906D1-994B-45F2-9CC1-2C184B3ED208}" type="pres">
      <dgm:prSet presAssocID="{6BFEE5F0-45C5-4CFF-BA2D-8A60B5871492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083E33-7FF5-4C54-B3C0-51B45C195649}" type="pres">
      <dgm:prSet presAssocID="{6BFEE5F0-45C5-4CFF-BA2D-8A60B5871492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AD2DA0-F35C-4FBD-999A-40053CC2DA4D}" type="pres">
      <dgm:prSet presAssocID="{6BFEE5F0-45C5-4CFF-BA2D-8A60B5871492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15B21D-B51D-4305-BB31-F8F186C108B4}" type="pres">
      <dgm:prSet presAssocID="{6BFEE5F0-45C5-4CFF-BA2D-8A60B5871492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3C2B31F-DA8B-4137-9F0D-B6E6BB6391B5}" type="presOf" srcId="{2B8E528B-B59C-46A5-8EBC-B248E02C47B1}" destId="{C0083E33-7FF5-4C54-B3C0-51B45C195649}" srcOrd="1" destOrd="0" presId="urn:microsoft.com/office/officeart/2005/8/layout/vProcess5"/>
    <dgm:cxn modelId="{7D0BC746-1604-4E61-8FE4-7DE9294795B6}" type="presOf" srcId="{DABD7538-E1B7-4A14-9649-1C582DF5D4FE}" destId="{644906D1-994B-45F2-9CC1-2C184B3ED208}" srcOrd="1" destOrd="0" presId="urn:microsoft.com/office/officeart/2005/8/layout/vProcess5"/>
    <dgm:cxn modelId="{0FF18272-5323-40BD-820A-BCA1928EF8F0}" srcId="{6BFEE5F0-45C5-4CFF-BA2D-8A60B5871492}" destId="{F68A3DDF-6DB4-4987-B53D-BCDBCA10BAEB}" srcOrd="2" destOrd="0" parTransId="{8EFFDE97-27ED-4BEE-94F2-E44BC495E713}" sibTransId="{E7C70EB0-ACEC-4279-BCCC-DF6F633D54FD}"/>
    <dgm:cxn modelId="{C4C80438-EAA9-4321-BFD7-B17FD2CDF6C5}" srcId="{6BFEE5F0-45C5-4CFF-BA2D-8A60B5871492}" destId="{DABD7538-E1B7-4A14-9649-1C582DF5D4FE}" srcOrd="0" destOrd="0" parTransId="{B406846E-9354-4D37-9D29-9412891BCA3C}" sibTransId="{98F1C1C8-A9C5-40A9-916F-5131661F376A}"/>
    <dgm:cxn modelId="{6F767CA4-E0DE-4751-8882-3084BF65C6CC}" type="presOf" srcId="{DABD7538-E1B7-4A14-9649-1C582DF5D4FE}" destId="{8D3EA2A1-ECED-4440-A026-6699CBBC311D}" srcOrd="0" destOrd="0" presId="urn:microsoft.com/office/officeart/2005/8/layout/vProcess5"/>
    <dgm:cxn modelId="{330BC2D3-4FC9-4F5E-B4FC-6C7A0B07D9F2}" type="presOf" srcId="{E7C70EB0-ACEC-4279-BCCC-DF6F633D54FD}" destId="{0B6E8952-26B1-44FB-A541-DE2D7FD2C50E}" srcOrd="0" destOrd="0" presId="urn:microsoft.com/office/officeart/2005/8/layout/vProcess5"/>
    <dgm:cxn modelId="{AEBDCA72-F3DB-4CFA-839D-805B8B412B3E}" type="presOf" srcId="{EB8C6CE8-C0DC-4EDC-9F28-F1A973E801DD}" destId="{5BA3F2F6-E15E-4BD1-8795-4CE092482843}" srcOrd="0" destOrd="0" presId="urn:microsoft.com/office/officeart/2005/8/layout/vProcess5"/>
    <dgm:cxn modelId="{6A7F4115-A8B0-4331-B81C-CA1EC15BB97E}" type="presOf" srcId="{2B8E528B-B59C-46A5-8EBC-B248E02C47B1}" destId="{4BBED16B-9612-4710-AE82-3F34F3DDF1B7}" srcOrd="0" destOrd="0" presId="urn:microsoft.com/office/officeart/2005/8/layout/vProcess5"/>
    <dgm:cxn modelId="{97D32016-91F5-4848-8F66-BB1CBE9CB06C}" type="presOf" srcId="{F68A3DDF-6DB4-4987-B53D-BCDBCA10BAEB}" destId="{4CAD2DA0-F35C-4FBD-999A-40053CC2DA4D}" srcOrd="1" destOrd="0" presId="urn:microsoft.com/office/officeart/2005/8/layout/vProcess5"/>
    <dgm:cxn modelId="{A901B007-BB03-485B-A1DE-2E4CBADDF065}" type="presOf" srcId="{F68A3DDF-6DB4-4987-B53D-BCDBCA10BAEB}" destId="{40F41A0C-E2F3-40C4-9ADB-2C6C8630AD84}" srcOrd="0" destOrd="0" presId="urn:microsoft.com/office/officeart/2005/8/layout/vProcess5"/>
    <dgm:cxn modelId="{3B54BCEE-889B-4A41-A7EC-E34DAE7A52B1}" type="presOf" srcId="{FC5BD7F4-96B4-47C9-998E-6FC57FDD5E06}" destId="{4915B21D-B51D-4305-BB31-F8F186C108B4}" srcOrd="1" destOrd="0" presId="urn:microsoft.com/office/officeart/2005/8/layout/vProcess5"/>
    <dgm:cxn modelId="{E1011D21-2F5C-4B7B-A197-65E7014AC0EB}" srcId="{6BFEE5F0-45C5-4CFF-BA2D-8A60B5871492}" destId="{2B8E528B-B59C-46A5-8EBC-B248E02C47B1}" srcOrd="1" destOrd="0" parTransId="{5A2109F1-5714-4AB0-B497-0BB2290288C0}" sibTransId="{EB8C6CE8-C0DC-4EDC-9F28-F1A973E801DD}"/>
    <dgm:cxn modelId="{D299D945-5B06-4459-93D5-DC15415E57A0}" srcId="{6BFEE5F0-45C5-4CFF-BA2D-8A60B5871492}" destId="{FC5BD7F4-96B4-47C9-998E-6FC57FDD5E06}" srcOrd="3" destOrd="0" parTransId="{B255644D-8A28-46C9-BF4D-930A9544BCBC}" sibTransId="{CA06A359-1AEE-4640-8FE2-7A447B44B5F4}"/>
    <dgm:cxn modelId="{DF3A725C-117B-4BA3-8C5F-0097ECD451AB}" type="presOf" srcId="{6BFEE5F0-45C5-4CFF-BA2D-8A60B5871492}" destId="{750584B0-8F72-4FC1-8F04-083026C179E3}" srcOrd="0" destOrd="0" presId="urn:microsoft.com/office/officeart/2005/8/layout/vProcess5"/>
    <dgm:cxn modelId="{9D10C6D1-B7BF-41F6-9AEE-F1D636AF0E88}" type="presOf" srcId="{FC5BD7F4-96B4-47C9-998E-6FC57FDD5E06}" destId="{650CC5D0-F0E1-4363-A3C9-66747BE5840F}" srcOrd="0" destOrd="0" presId="urn:microsoft.com/office/officeart/2005/8/layout/vProcess5"/>
    <dgm:cxn modelId="{69ADFA02-7763-45ED-9203-4FD20126223F}" type="presOf" srcId="{98F1C1C8-A9C5-40A9-916F-5131661F376A}" destId="{859ADB4B-8272-415F-BCB2-B88D546A02F3}" srcOrd="0" destOrd="0" presId="urn:microsoft.com/office/officeart/2005/8/layout/vProcess5"/>
    <dgm:cxn modelId="{D356F34A-5BBF-4E1C-A6A1-863F5F7497D7}" type="presParOf" srcId="{750584B0-8F72-4FC1-8F04-083026C179E3}" destId="{75C6604F-7771-4662-8AA0-396AE1A5BE3F}" srcOrd="0" destOrd="0" presId="urn:microsoft.com/office/officeart/2005/8/layout/vProcess5"/>
    <dgm:cxn modelId="{D444F97E-7455-4B60-9104-8288E102FCFB}" type="presParOf" srcId="{750584B0-8F72-4FC1-8F04-083026C179E3}" destId="{8D3EA2A1-ECED-4440-A026-6699CBBC311D}" srcOrd="1" destOrd="0" presId="urn:microsoft.com/office/officeart/2005/8/layout/vProcess5"/>
    <dgm:cxn modelId="{F4B46D9A-7AB0-4999-8333-449D04A77CDF}" type="presParOf" srcId="{750584B0-8F72-4FC1-8F04-083026C179E3}" destId="{4BBED16B-9612-4710-AE82-3F34F3DDF1B7}" srcOrd="2" destOrd="0" presId="urn:microsoft.com/office/officeart/2005/8/layout/vProcess5"/>
    <dgm:cxn modelId="{C4198F2D-FE30-4295-B0D9-A5016D40D23C}" type="presParOf" srcId="{750584B0-8F72-4FC1-8F04-083026C179E3}" destId="{40F41A0C-E2F3-40C4-9ADB-2C6C8630AD84}" srcOrd="3" destOrd="0" presId="urn:microsoft.com/office/officeart/2005/8/layout/vProcess5"/>
    <dgm:cxn modelId="{D874C0DE-BC78-4368-A253-9BA3C3C79068}" type="presParOf" srcId="{750584B0-8F72-4FC1-8F04-083026C179E3}" destId="{650CC5D0-F0E1-4363-A3C9-66747BE5840F}" srcOrd="4" destOrd="0" presId="urn:microsoft.com/office/officeart/2005/8/layout/vProcess5"/>
    <dgm:cxn modelId="{8317A543-1AA5-43FC-87BC-BDE409252D5A}" type="presParOf" srcId="{750584B0-8F72-4FC1-8F04-083026C179E3}" destId="{859ADB4B-8272-415F-BCB2-B88D546A02F3}" srcOrd="5" destOrd="0" presId="urn:microsoft.com/office/officeart/2005/8/layout/vProcess5"/>
    <dgm:cxn modelId="{5C110970-2855-4647-9ED9-F92C2B691127}" type="presParOf" srcId="{750584B0-8F72-4FC1-8F04-083026C179E3}" destId="{5BA3F2F6-E15E-4BD1-8795-4CE092482843}" srcOrd="6" destOrd="0" presId="urn:microsoft.com/office/officeart/2005/8/layout/vProcess5"/>
    <dgm:cxn modelId="{14015829-EC7F-486E-BB56-526C250D0C53}" type="presParOf" srcId="{750584B0-8F72-4FC1-8F04-083026C179E3}" destId="{0B6E8952-26B1-44FB-A541-DE2D7FD2C50E}" srcOrd="7" destOrd="0" presId="urn:microsoft.com/office/officeart/2005/8/layout/vProcess5"/>
    <dgm:cxn modelId="{A52CFC66-9587-459D-AA1B-AFD31E2332DA}" type="presParOf" srcId="{750584B0-8F72-4FC1-8F04-083026C179E3}" destId="{644906D1-994B-45F2-9CC1-2C184B3ED208}" srcOrd="8" destOrd="0" presId="urn:microsoft.com/office/officeart/2005/8/layout/vProcess5"/>
    <dgm:cxn modelId="{C9EA8484-F414-436A-BB53-7F00866C8F2F}" type="presParOf" srcId="{750584B0-8F72-4FC1-8F04-083026C179E3}" destId="{C0083E33-7FF5-4C54-B3C0-51B45C195649}" srcOrd="9" destOrd="0" presId="urn:microsoft.com/office/officeart/2005/8/layout/vProcess5"/>
    <dgm:cxn modelId="{BECED4DE-36D7-41B5-A91D-F013A17735BF}" type="presParOf" srcId="{750584B0-8F72-4FC1-8F04-083026C179E3}" destId="{4CAD2DA0-F35C-4FBD-999A-40053CC2DA4D}" srcOrd="10" destOrd="0" presId="urn:microsoft.com/office/officeart/2005/8/layout/vProcess5"/>
    <dgm:cxn modelId="{D85DD99F-B724-47F7-A2CF-EEDEC75C159C}" type="presParOf" srcId="{750584B0-8F72-4FC1-8F04-083026C179E3}" destId="{4915B21D-B51D-4305-BB31-F8F186C108B4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753778-DDCD-4F66-8671-0963E55AC1AB}">
      <dsp:nvSpPr>
        <dsp:cNvPr id="0" name=""/>
        <dsp:cNvSpPr/>
      </dsp:nvSpPr>
      <dsp:spPr>
        <a:xfrm>
          <a:off x="1554726" y="0"/>
          <a:ext cx="1554726" cy="1831119"/>
        </a:xfrm>
        <a:prstGeom prst="trapezoid">
          <a:avLst>
            <a:gd name="adj" fmla="val 5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bg1"/>
              </a:solidFill>
            </a:rPr>
            <a:t>Уровень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bg1"/>
              </a:solidFill>
            </a:rPr>
            <a:t>системы</a:t>
          </a:r>
          <a:endParaRPr lang="ru-RU" sz="1200" b="1" kern="1200" dirty="0">
            <a:solidFill>
              <a:schemeClr val="bg1"/>
            </a:solidFill>
          </a:endParaRPr>
        </a:p>
      </dsp:txBody>
      <dsp:txXfrm>
        <a:off x="1554726" y="0"/>
        <a:ext cx="1554726" cy="1831119"/>
      </dsp:txXfrm>
    </dsp:sp>
    <dsp:sp modelId="{7099C5AD-A666-455F-9144-31509FAE35FB}">
      <dsp:nvSpPr>
        <dsp:cNvPr id="0" name=""/>
        <dsp:cNvSpPr/>
      </dsp:nvSpPr>
      <dsp:spPr>
        <a:xfrm>
          <a:off x="771797" y="1848862"/>
          <a:ext cx="3109453" cy="1831119"/>
        </a:xfrm>
        <a:prstGeom prst="trapezoid">
          <a:avLst>
            <a:gd name="adj" fmla="val 42453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Уровень структурного подразделения</a:t>
          </a:r>
          <a:endParaRPr lang="ru-RU" sz="1200" b="1" kern="1200" dirty="0"/>
        </a:p>
      </dsp:txBody>
      <dsp:txXfrm>
        <a:off x="1315951" y="1848862"/>
        <a:ext cx="2021144" cy="1831119"/>
      </dsp:txXfrm>
    </dsp:sp>
    <dsp:sp modelId="{3405B94A-B110-4EB0-B99D-680A85764021}">
      <dsp:nvSpPr>
        <dsp:cNvPr id="0" name=""/>
        <dsp:cNvSpPr/>
      </dsp:nvSpPr>
      <dsp:spPr>
        <a:xfrm>
          <a:off x="0" y="3662238"/>
          <a:ext cx="4664180" cy="1831119"/>
        </a:xfrm>
        <a:prstGeom prst="trapezoid">
          <a:avLst>
            <a:gd name="adj" fmla="val 42453"/>
          </a:avLst>
        </a:prstGeom>
        <a:solidFill>
          <a:srgbClr val="00B0F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Уровень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отдельного процесса</a:t>
          </a:r>
          <a:endParaRPr lang="ru-RU" sz="1200" b="1" kern="1200" dirty="0"/>
        </a:p>
      </dsp:txBody>
      <dsp:txXfrm>
        <a:off x="816231" y="3662238"/>
        <a:ext cx="3031717" cy="18311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3EA2A1-ECED-4440-A026-6699CBBC311D}">
      <dsp:nvSpPr>
        <dsp:cNvPr id="0" name=""/>
        <dsp:cNvSpPr/>
      </dsp:nvSpPr>
      <dsp:spPr>
        <a:xfrm>
          <a:off x="0" y="0"/>
          <a:ext cx="6468110" cy="922577"/>
        </a:xfrm>
        <a:prstGeom prst="roundRect">
          <a:avLst>
            <a:gd name="adj" fmla="val 10000"/>
          </a:avLst>
        </a:prstGeom>
        <a:solidFill>
          <a:srgbClr val="9EE0FE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классного часа с демонстрацией портфолио с предыдущих лет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021" y="27021"/>
        <a:ext cx="5394620" cy="868535"/>
      </dsp:txXfrm>
    </dsp:sp>
    <dsp:sp modelId="{4BBED16B-9612-4710-AE82-3F34F3DDF1B7}">
      <dsp:nvSpPr>
        <dsp:cNvPr id="0" name=""/>
        <dsp:cNvSpPr/>
      </dsp:nvSpPr>
      <dsp:spPr>
        <a:xfrm>
          <a:off x="541704" y="1090318"/>
          <a:ext cx="6468110" cy="922577"/>
        </a:xfrm>
        <a:prstGeom prst="roundRect">
          <a:avLst>
            <a:gd name="adj" fmla="val 10000"/>
          </a:avLst>
        </a:prstGeom>
        <a:solidFill>
          <a:srgbClr val="9EE0FE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рекомендаций по созданию, наполнению портфолио и презентации портфолио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8725" y="1117339"/>
        <a:ext cx="5272688" cy="868535"/>
      </dsp:txXfrm>
    </dsp:sp>
    <dsp:sp modelId="{40F41A0C-E2F3-40C4-9ADB-2C6C8630AD84}">
      <dsp:nvSpPr>
        <dsp:cNvPr id="0" name=""/>
        <dsp:cNvSpPr/>
      </dsp:nvSpPr>
      <dsp:spPr>
        <a:xfrm>
          <a:off x="1075323" y="2180637"/>
          <a:ext cx="6468110" cy="922577"/>
        </a:xfrm>
        <a:prstGeom prst="roundRect">
          <a:avLst>
            <a:gd name="adj" fmla="val 10000"/>
          </a:avLst>
        </a:prstGeom>
        <a:solidFill>
          <a:srgbClr val="9EE0FE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3. Разработка образца портфолио и презентации портфолио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02344" y="2207658"/>
        <a:ext cx="5280773" cy="868535"/>
      </dsp:txXfrm>
    </dsp:sp>
    <dsp:sp modelId="{650CC5D0-F0E1-4363-A3C9-66747BE5840F}">
      <dsp:nvSpPr>
        <dsp:cNvPr id="0" name=""/>
        <dsp:cNvSpPr/>
      </dsp:nvSpPr>
      <dsp:spPr>
        <a:xfrm>
          <a:off x="1617027" y="3270956"/>
          <a:ext cx="6468110" cy="922577"/>
        </a:xfrm>
        <a:prstGeom prst="roundRect">
          <a:avLst>
            <a:gd name="adj" fmla="val 10000"/>
          </a:avLst>
        </a:prstGeom>
        <a:solidFill>
          <a:srgbClr val="9EE0FE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4.Размещение методических рекомендаций, образцов портфолио и презентации на сайте техникума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44048" y="3297977"/>
        <a:ext cx="5272688" cy="868535"/>
      </dsp:txXfrm>
    </dsp:sp>
    <dsp:sp modelId="{859ADB4B-8272-415F-BCB2-B88D546A02F3}">
      <dsp:nvSpPr>
        <dsp:cNvPr id="0" name=""/>
        <dsp:cNvSpPr/>
      </dsp:nvSpPr>
      <dsp:spPr>
        <a:xfrm>
          <a:off x="5868435" y="706610"/>
          <a:ext cx="599675" cy="599675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>
            <a:solidFill>
              <a:srgbClr val="002060"/>
            </a:solidFill>
          </a:endParaRPr>
        </a:p>
      </dsp:txBody>
      <dsp:txXfrm>
        <a:off x="6003362" y="706610"/>
        <a:ext cx="329821" cy="451255"/>
      </dsp:txXfrm>
    </dsp:sp>
    <dsp:sp modelId="{5BA3F2F6-E15E-4BD1-8795-4CE092482843}">
      <dsp:nvSpPr>
        <dsp:cNvPr id="0" name=""/>
        <dsp:cNvSpPr/>
      </dsp:nvSpPr>
      <dsp:spPr>
        <a:xfrm>
          <a:off x="6410139" y="1796929"/>
          <a:ext cx="599675" cy="599675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6545066" y="1796929"/>
        <a:ext cx="329821" cy="451255"/>
      </dsp:txXfrm>
    </dsp:sp>
    <dsp:sp modelId="{0B6E8952-26B1-44FB-A541-DE2D7FD2C50E}">
      <dsp:nvSpPr>
        <dsp:cNvPr id="0" name=""/>
        <dsp:cNvSpPr/>
      </dsp:nvSpPr>
      <dsp:spPr>
        <a:xfrm>
          <a:off x="6943758" y="2887248"/>
          <a:ext cx="599675" cy="599675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7078685" y="2887248"/>
        <a:ext cx="329821" cy="4512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63E80-F3C1-40E1-ADE6-7667B802929F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D8501-3B49-49BD-834F-769B3A01D1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7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3154-E84C-41DF-B5DA-EC6BBDAF4A27}" type="datetime1">
              <a:rPr lang="ru-RU" smtClean="0"/>
              <a:pPr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411B-D92D-4D4A-AE7C-DA3B657800A4}" type="datetime1">
              <a:rPr lang="ru-RU" smtClean="0"/>
              <a:pPr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F3428-DA13-4CD4-A0C1-213CC02A17F0}" type="datetime1">
              <a:rPr lang="ru-RU" smtClean="0"/>
              <a:pPr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854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B6EF6-91A9-45D4-90F2-6D7F1684EEAD}" type="datetime1">
              <a:rPr lang="ru-RU" smtClean="0"/>
              <a:pPr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FB03-7E63-4E96-8E71-64D8AAAA05E5}" type="datetime1">
              <a:rPr lang="ru-RU" smtClean="0"/>
              <a:pPr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0540-5065-4154-B575-25F045956217}" type="datetime1">
              <a:rPr lang="ru-RU" smtClean="0"/>
              <a:pPr/>
              <a:t>21.12.2023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9B64-BEA0-4646-B2DC-9848AD041FF0}" type="datetime1">
              <a:rPr lang="ru-RU" smtClean="0"/>
              <a:pPr/>
              <a:t>21.12.2023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D4C0B-81BA-44B0-9873-B784BFDAA5C9}" type="datetime1">
              <a:rPr lang="ru-RU" smtClean="0"/>
              <a:pPr/>
              <a:t>21.12.2023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3CF4-D6E8-4C91-A0C2-281C5183E81D}" type="datetime1">
              <a:rPr lang="ru-RU" smtClean="0"/>
              <a:pPr/>
              <a:t>21.12.2023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916-F477-4046-8D7F-52FEE71D902C}" type="datetime1">
              <a:rPr lang="ru-RU" smtClean="0"/>
              <a:pPr/>
              <a:t>21.12.2023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3FF46-2893-462E-B2F1-225924908D8D}" type="datetime1">
              <a:rPr lang="ru-RU" smtClean="0"/>
              <a:pPr/>
              <a:t>21.12.2023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3BC51-48CD-4653-BB47-5F4125556576}" type="datetime1">
              <a:rPr lang="ru-RU" smtClean="0"/>
              <a:pPr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png"/><Relationship Id="rId11" Type="http://schemas.openxmlformats.org/officeDocument/2006/relationships/image" Target="../media/image10.emf"/><Relationship Id="rId5" Type="http://schemas.openxmlformats.org/officeDocument/2006/relationships/image" Target="../media/image11.png"/><Relationship Id="rId10" Type="http://schemas.openxmlformats.org/officeDocument/2006/relationships/oleObject" Target="../embeddings/oleObject2.bin"/><Relationship Id="rId4" Type="http://schemas.openxmlformats.org/officeDocument/2006/relationships/image" Target="../media/image2.png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chart" Target="../charts/chart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png"/><Relationship Id="rId5" Type="http://schemas.openxmlformats.org/officeDocument/2006/relationships/image" Target="../media/image9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pPr/>
              <a:t>1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A690F5C-004C-42B9-B72F-B786C782DD2F}"/>
              </a:ext>
            </a:extLst>
          </p:cNvPr>
          <p:cNvSpPr txBox="1"/>
          <p:nvPr/>
        </p:nvSpPr>
        <p:spPr>
          <a:xfrm>
            <a:off x="843844" y="977313"/>
            <a:ext cx="762401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ГБПОУ «Катав-Ивановский индустриальный техникум»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4A1D50-C345-4A34-88BD-4C0B81EE5703}"/>
              </a:ext>
            </a:extLst>
          </p:cNvPr>
          <p:cNvSpPr txBox="1"/>
          <p:nvPr/>
        </p:nvSpPr>
        <p:spPr>
          <a:xfrm>
            <a:off x="747168" y="1623363"/>
            <a:ext cx="7624018" cy="15081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2000" b="1" dirty="0"/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проекта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внедрению бережливых технологий в системе образования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Челябинской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C5848D-E353-4493-B4C3-0DA0BB73400D}"/>
              </a:ext>
            </a:extLst>
          </p:cNvPr>
          <p:cNvSpPr txBox="1"/>
          <p:nvPr/>
        </p:nvSpPr>
        <p:spPr>
          <a:xfrm>
            <a:off x="3923928" y="5119241"/>
            <a:ext cx="4851575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техникума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Болотникова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Наталия Владимировна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D1909E-D425-4815-B6E0-8863093AA9F6}"/>
              </a:ext>
            </a:extLst>
          </p:cNvPr>
          <p:cNvSpPr txBox="1"/>
          <p:nvPr/>
        </p:nvSpPr>
        <p:spPr>
          <a:xfrm>
            <a:off x="831999" y="3314548"/>
            <a:ext cx="7624018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«Оптимизация процесса формирования портфолио студентов ГБПОУ «Катав-Ивановский индустриальный техникум»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6C5848D-E353-4493-B4C3-0DA0BB73400D}"/>
              </a:ext>
            </a:extLst>
          </p:cNvPr>
          <p:cNvSpPr txBox="1"/>
          <p:nvPr/>
        </p:nvSpPr>
        <p:spPr>
          <a:xfrm>
            <a:off x="2393467" y="6028689"/>
            <a:ext cx="399586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 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 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744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10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A690F5C-004C-42B9-B72F-B786C782DD2F}"/>
              </a:ext>
            </a:extLst>
          </p:cNvPr>
          <p:cNvSpPr txBox="1"/>
          <p:nvPr/>
        </p:nvSpPr>
        <p:spPr>
          <a:xfrm>
            <a:off x="843844" y="977313"/>
            <a:ext cx="7624018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плана реализации проекта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D1909E-D425-4815-B6E0-8863093AA9F6}"/>
              </a:ext>
            </a:extLst>
          </p:cNvPr>
          <p:cNvSpPr txBox="1"/>
          <p:nvPr/>
        </p:nvSpPr>
        <p:spPr>
          <a:xfrm>
            <a:off x="831999" y="3314548"/>
            <a:ext cx="762401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503546" y="1397642"/>
          <a:ext cx="8280921" cy="5059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500">
                  <a:extLst>
                    <a:ext uri="{9D8B030D-6E8A-4147-A177-3AD203B41FA5}">
                      <a16:colId xmlns:a16="http://schemas.microsoft.com/office/drawing/2014/main" val="2678867514"/>
                    </a:ext>
                  </a:extLst>
                </a:gridCol>
                <a:gridCol w="4530423">
                  <a:extLst>
                    <a:ext uri="{9D8B030D-6E8A-4147-A177-3AD203B41FA5}">
                      <a16:colId xmlns:a16="http://schemas.microsoft.com/office/drawing/2014/main" val="2277482299"/>
                    </a:ext>
                  </a:extLst>
                </a:gridCol>
                <a:gridCol w="3202998">
                  <a:extLst>
                    <a:ext uri="{9D8B030D-6E8A-4147-A177-3AD203B41FA5}">
                      <a16:colId xmlns:a16="http://schemas.microsoft.com/office/drawing/2014/main" val="1469477316"/>
                    </a:ext>
                  </a:extLst>
                </a:gridCol>
              </a:tblGrid>
              <a:tr h="525212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000" dirty="0" smtClean="0"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проблемы</a:t>
                      </a:r>
                      <a:endParaRPr lang="ru-RU" sz="1000" dirty="0"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Проблема</a:t>
                      </a:r>
                      <a:endParaRPr lang="ru-RU" sz="1800" dirty="0"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Решение</a:t>
                      </a:r>
                      <a:endParaRPr lang="ru-RU" sz="1800" dirty="0"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3840974"/>
                  </a:ext>
                </a:extLst>
              </a:tr>
              <a:tr h="445232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Неосознание необходимости оформления портфолио в большом потоке новой информации</a:t>
                      </a:r>
                      <a:endParaRPr lang="ru-RU" sz="12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Проведение классного часа с демонстрацией портфолио выпускников предыдущих лет.</a:t>
                      </a:r>
                      <a:endParaRPr lang="ru-RU" sz="1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68058"/>
                  </a:ext>
                </a:extLst>
              </a:tr>
              <a:tr h="354765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Временные потери на переоформление портфолио</a:t>
                      </a:r>
                      <a:endParaRPr lang="ru-RU" sz="12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5383989"/>
                  </a:ext>
                </a:extLst>
              </a:tr>
              <a:tr h="395959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Наличие ошибок и неточностей в оформлении портфолио</a:t>
                      </a:r>
                      <a:endParaRPr lang="ru-RU" sz="12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ru-RU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Разработать рекомендации по созданию и наполнению портфолио</a:t>
                      </a:r>
                      <a:endParaRPr lang="ru-RU" sz="1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654567"/>
                  </a:ext>
                </a:extLst>
              </a:tr>
              <a:tr h="350141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Временные потери на переоформление портфолио</a:t>
                      </a:r>
                      <a:endParaRPr lang="ru-RU" sz="12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9152909"/>
                  </a:ext>
                </a:extLst>
              </a:tr>
              <a:tr h="350141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Ошибки при оформлении титульного листа</a:t>
                      </a:r>
                      <a:endParaRPr lang="ru-RU" sz="12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3478417"/>
                  </a:ext>
                </a:extLst>
              </a:tr>
              <a:tr h="350141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Наличие ошибок и неточностей в оформлении портфолио</a:t>
                      </a:r>
                      <a:endParaRPr lang="ru-RU" sz="12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Разработать образцы оформления портфолио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0768262"/>
                  </a:ext>
                </a:extLst>
              </a:tr>
              <a:tr h="350141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Временные потери на переоформление портфолио</a:t>
                      </a:r>
                      <a:endParaRPr lang="ru-RU" sz="12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6145659"/>
                  </a:ext>
                </a:extLst>
              </a:tr>
              <a:tr h="350141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Наличие ошибок и неточностей в оформлении портфолио</a:t>
                      </a:r>
                      <a:endParaRPr lang="ru-RU" sz="12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ru-RU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Разместить образцы оформления портфолио на сайте техникума</a:t>
                      </a:r>
                      <a:endParaRPr lang="ru-RU" sz="1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3517540"/>
                  </a:ext>
                </a:extLst>
              </a:tr>
              <a:tr h="350141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Временные потери на переоформление портфолио</a:t>
                      </a:r>
                      <a:endParaRPr lang="ru-RU" sz="12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5882282"/>
                  </a:ext>
                </a:extLst>
              </a:tr>
              <a:tr h="350141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Ошибки при оформлении титульного листа</a:t>
                      </a:r>
                      <a:endParaRPr lang="ru-RU" sz="12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104159"/>
                  </a:ext>
                </a:extLst>
              </a:tr>
              <a:tr h="350141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Неумение презентовать свою работу работодателю</a:t>
                      </a:r>
                      <a:endParaRPr lang="ru-RU" sz="12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Разработать образец представления портфолио</a:t>
                      </a:r>
                      <a:endParaRPr lang="ru-RU" sz="1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4589823"/>
                  </a:ext>
                </a:extLst>
              </a:tr>
              <a:tr h="350141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Неумение логично и грамотно представить свои достижения</a:t>
                      </a:r>
                      <a:endParaRPr lang="ru-RU" sz="12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7402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4922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11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89" y="179609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A690F5C-004C-42B9-B72F-B786C782DD2F}"/>
              </a:ext>
            </a:extLst>
          </p:cNvPr>
          <p:cNvSpPr txBox="1"/>
          <p:nvPr/>
        </p:nvSpPr>
        <p:spPr>
          <a:xfrm>
            <a:off x="843844" y="977313"/>
            <a:ext cx="7624018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проекта</a:t>
            </a:r>
          </a:p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4A1D50-C345-4A34-88BD-4C0B81EE5703}"/>
              </a:ext>
            </a:extLst>
          </p:cNvPr>
          <p:cNvSpPr txBox="1"/>
          <p:nvPr/>
        </p:nvSpPr>
        <p:spPr>
          <a:xfrm>
            <a:off x="251520" y="1485935"/>
            <a:ext cx="6552728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Разработаны методические рекомендации;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Разработаны шаблоны портфолио и презентации;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89" y="4341204"/>
            <a:ext cx="2804720" cy="19581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952" y="2281689"/>
            <a:ext cx="2748896" cy="192559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033" y="4367307"/>
            <a:ext cx="2738638" cy="193208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596" y="4355402"/>
            <a:ext cx="2689167" cy="190111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7" r="18499"/>
          <a:stretch/>
        </p:blipFill>
        <p:spPr>
          <a:xfrm>
            <a:off x="282589" y="2281689"/>
            <a:ext cx="2764224" cy="1981464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9900150"/>
              </p:ext>
            </p:extLst>
          </p:nvPr>
        </p:nvGraphicFramePr>
        <p:xfrm>
          <a:off x="6588225" y="1386933"/>
          <a:ext cx="1945886" cy="2776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Acrobat Document" r:id="rId10" imgW="5505139" imgH="7858086" progId="AcroExch.Document.11">
                  <p:embed/>
                </p:oleObj>
              </mc:Choice>
              <mc:Fallback>
                <p:oleObj name="Acrobat Document" r:id="rId10" imgW="5505139" imgH="7858086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588225" y="1386933"/>
                        <a:ext cx="1945886" cy="2776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98774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81583" y="796211"/>
            <a:ext cx="520446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8285" marR="5080" indent="-236220">
              <a:lnSpc>
                <a:spcPct val="100000"/>
              </a:lnSpc>
              <a:spcBef>
                <a:spcPts val="100"/>
              </a:spcBef>
            </a:pPr>
            <a:r>
              <a:rPr sz="1800" b="1" kern="0" dirty="0">
                <a:latin typeface="Arial Narrow" panose="020B0606020202030204" pitchFamily="34" charset="0"/>
                <a:cs typeface="Arial"/>
              </a:rPr>
              <a:t>УДОВЛЕТВОРЁННОСТЬ ПРОЦЕССОМ СОЗДАНИЯ И НАПОЛНЕНИЯ ПОРТФОЛИО СТУДЕНТА (%)</a:t>
            </a:r>
            <a:endParaRPr sz="1800" kern="0" dirty="0">
              <a:latin typeface="Arial Narrow" panose="020B0606020202030204" pitchFamily="34" charset="0"/>
              <a:cs typeface="Arial"/>
            </a:endParaRPr>
          </a:p>
        </p:txBody>
      </p:sp>
      <p:pic>
        <p:nvPicPr>
          <p:cNvPr id="5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52651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171444" y="170478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/>
          </p:nvPr>
        </p:nvGraphicFramePr>
        <p:xfrm>
          <a:off x="323528" y="1556792"/>
          <a:ext cx="3637313" cy="52253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name="Документ" r:id="rId5" imgW="5745933" imgH="8255706" progId="Word.Document.12">
                  <p:embed/>
                </p:oleObj>
              </mc:Choice>
              <mc:Fallback>
                <p:oleObj name="Документ" r:id="rId5" imgW="5745933" imgH="8255706" progId="Word.Document.12">
                  <p:embed/>
                  <p:pic>
                    <p:nvPicPr>
                      <p:cNvPr id="9" name="Объект 8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23528" y="1556792"/>
                        <a:ext cx="3637313" cy="52253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Диаграмма 15"/>
          <p:cNvGraphicFramePr/>
          <p:nvPr>
            <p:extLst/>
          </p:nvPr>
        </p:nvGraphicFramePr>
        <p:xfrm>
          <a:off x="4572000" y="1831234"/>
          <a:ext cx="388843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71763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844" y="767535"/>
            <a:ext cx="8219256" cy="1131756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 реализации процесса (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алгоритм)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«Оптимизация процесса формирования портфолио студентов ГБПОУ «КИИТ»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4917367"/>
              </p:ext>
            </p:extLst>
          </p:nvPr>
        </p:nvGraphicFramePr>
        <p:xfrm>
          <a:off x="539750" y="1899291"/>
          <a:ext cx="8085138" cy="4193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  <p:pic>
        <p:nvPicPr>
          <p:cNvPr id="5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318945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066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6949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  <p:pic>
        <p:nvPicPr>
          <p:cNvPr id="14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75823BC2-FB12-47E6-82C8-06BB47B28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A6DAA447-8852-48FC-B34D-B3D4DBC95E62}"/>
              </a:ext>
            </a:extLst>
          </p:cNvPr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1CAD2D00-2E32-44F1-9195-0482C5AE1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066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FDB8E0C-BD3E-44F6-8E70-117F0B963AF4}"/>
              </a:ext>
            </a:extLst>
          </p:cNvPr>
          <p:cNvSpPr/>
          <p:nvPr/>
        </p:nvSpPr>
        <p:spPr>
          <a:xfrm>
            <a:off x="2737514" y="1153259"/>
            <a:ext cx="3318537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https://k-iit74.ru/deyat/6745/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654828"/>
            <a:ext cx="6375845" cy="472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226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2261134-B118-4814-910A-53FD1FCF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484" y="623731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D8E1C705-14D6-41FD-9035-1DBB5D4D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lum bright="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47" y="864858"/>
            <a:ext cx="7856023" cy="575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44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514" y="35718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/>
          <a:srcRect l="5660" t="17015" r="8805" b="12508"/>
          <a:stretch/>
        </p:blipFill>
        <p:spPr>
          <a:xfrm>
            <a:off x="131067" y="1036178"/>
            <a:ext cx="6583208" cy="30511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print"/>
          <a:srcRect t="20569" r="3279" b="27949"/>
          <a:stretch/>
        </p:blipFill>
        <p:spPr>
          <a:xfrm>
            <a:off x="323528" y="4293096"/>
            <a:ext cx="8566520" cy="2564904"/>
          </a:xfrm>
          <a:prstGeom prst="rect">
            <a:avLst/>
          </a:prstGeom>
        </p:spPr>
      </p:pic>
      <p:pic>
        <p:nvPicPr>
          <p:cNvPr id="15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5"/>
          <p:cNvSpPr>
            <a:spLocks noChangeArrowheads="1"/>
          </p:cNvSpPr>
          <p:nvPr/>
        </p:nvSpPr>
        <p:spPr bwMode="auto">
          <a:xfrm>
            <a:off x="971599" y="519437"/>
            <a:ext cx="79208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Карта текущего состояния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процесса «Оптимизация процесса формирования портфолио студентов ГБПОУ «КИИТ»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44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588547"/>
              </p:ext>
            </p:extLst>
          </p:nvPr>
        </p:nvGraphicFramePr>
        <p:xfrm>
          <a:off x="361949" y="1484782"/>
          <a:ext cx="7954467" cy="38884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4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1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317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 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Коренная причина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</a:t>
                      </a:r>
                      <a:r>
                        <a:rPr lang="ru-RU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решения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48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48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/>
                </a:tc>
                <a:tc>
                  <a:txBody>
                    <a:bodyPr/>
                    <a:lstStyle/>
                    <a:p>
                      <a:pPr algn="just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tc>
                  <a:txBody>
                    <a:bodyPr/>
                    <a:lstStyle/>
                    <a:p>
                      <a:pPr algn="just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4768">
                <a:tc>
                  <a:txBody>
                    <a:bodyPr/>
                    <a:lstStyle/>
                    <a:p>
                      <a:pPr algn="just"/>
                      <a:r>
                        <a:rPr lang="ru-RU" alt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</a:t>
                      </a: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4768">
                <a:tc>
                  <a:txBody>
                    <a:bodyPr/>
                    <a:lstStyle/>
                    <a:p>
                      <a:pPr algn="just"/>
                      <a:r>
                        <a:rPr lang="ru-RU" alt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 marL="91427" marR="91427" marT="45735" marB="45735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4768">
                <a:tc>
                  <a:txBody>
                    <a:bodyPr/>
                    <a:lstStyle/>
                    <a:p>
                      <a:pPr algn="just"/>
                      <a:r>
                        <a:rPr lang="ru-RU" alt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 </a:t>
                      </a: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1907704" y="788578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Анализ проблем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1484784"/>
            <a:ext cx="8777005" cy="503449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429375"/>
            <a:ext cx="347662" cy="285750"/>
          </a:xfrm>
        </p:spPr>
        <p:txBody>
          <a:bodyPr/>
          <a:lstStyle/>
          <a:p>
            <a:pPr algn="ctr">
              <a:defRPr/>
            </a:pPr>
            <a:fld id="{AD987F0A-53C7-4A4A-8BA7-E39A8CD592AC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5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560858804"/>
              </p:ext>
            </p:extLst>
          </p:nvPr>
        </p:nvGraphicFramePr>
        <p:xfrm>
          <a:off x="123844" y="959978"/>
          <a:ext cx="4664180" cy="5493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4427984" y="1556792"/>
            <a:ext cx="3769515" cy="71437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Неумение логично и грамотно предоставить свои достижения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427984" y="3861048"/>
            <a:ext cx="4176464" cy="2664296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Неосознание необходимости оформления портфолио в большом потоке новой информации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Наличие ошибок и неточностей в оформлении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Временные потери на переоформление портфолио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Ошибки при оформлении титульного листа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Неумение презентовать свою работу работодателю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ятно 1 60"/>
          <p:cNvSpPr/>
          <p:nvPr/>
        </p:nvSpPr>
        <p:spPr>
          <a:xfrm>
            <a:off x="1000100" y="5506251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13" name="Пятно 1 60"/>
          <p:cNvSpPr/>
          <p:nvPr/>
        </p:nvSpPr>
        <p:spPr>
          <a:xfrm>
            <a:off x="1847638" y="5714400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4" name="Пятно 1 60"/>
          <p:cNvSpPr/>
          <p:nvPr/>
        </p:nvSpPr>
        <p:spPr>
          <a:xfrm>
            <a:off x="2859071" y="5791766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pic>
        <p:nvPicPr>
          <p:cNvPr id="15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3" y="522303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57266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5"/>
          <p:cNvSpPr>
            <a:spLocks noChangeArrowheads="1"/>
          </p:cNvSpPr>
          <p:nvPr/>
        </p:nvSpPr>
        <p:spPr bwMode="auto">
          <a:xfrm>
            <a:off x="2458318" y="797801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Пирамида  проблем</a:t>
            </a:r>
          </a:p>
        </p:txBody>
      </p:sp>
      <p:sp>
        <p:nvSpPr>
          <p:cNvPr id="20" name="Пятно 1 60"/>
          <p:cNvSpPr/>
          <p:nvPr/>
        </p:nvSpPr>
        <p:spPr>
          <a:xfrm>
            <a:off x="1280975" y="4797152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21" name="Пятно 1 60"/>
          <p:cNvSpPr/>
          <p:nvPr/>
        </p:nvSpPr>
        <p:spPr>
          <a:xfrm>
            <a:off x="2707062" y="4836305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5</a:t>
            </a:r>
          </a:p>
        </p:txBody>
      </p:sp>
      <p:sp>
        <p:nvSpPr>
          <p:cNvPr id="22" name="16-конечная звезда 21">
            <a:extLst>
              <a:ext uri="{FF2B5EF4-FFF2-40B4-BE49-F238E27FC236}">
                <a16:creationId xmlns:a16="http://schemas.microsoft.com/office/drawing/2014/main" id="{E11607D0-FED5-4ACF-9772-AA44BB7A8E1E}"/>
              </a:ext>
            </a:extLst>
          </p:cNvPr>
          <p:cNvSpPr/>
          <p:nvPr/>
        </p:nvSpPr>
        <p:spPr>
          <a:xfrm>
            <a:off x="2108568" y="1395596"/>
            <a:ext cx="523876" cy="488156"/>
          </a:xfrm>
          <a:prstGeom prst="star16">
            <a:avLst>
              <a:gd name="adj" fmla="val 35861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000">
                <a:solidFill>
                  <a:schemeClr val="bg1"/>
                </a:solidFill>
              </a:rPr>
              <a:t>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514" y="35718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15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5"/>
          <p:cNvSpPr>
            <a:spLocks noChangeArrowheads="1"/>
          </p:cNvSpPr>
          <p:nvPr/>
        </p:nvSpPr>
        <p:spPr bwMode="auto">
          <a:xfrm>
            <a:off x="899593" y="565765"/>
            <a:ext cx="80648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Карта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целевого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состояния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процесса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«Оптимизация процесса формирования портфолио студентов ГБПОУ «КИИТ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/>
          <a:srcRect l="1935" t="19642" r="21963" b="10375"/>
          <a:stretch/>
        </p:blipFill>
        <p:spPr>
          <a:xfrm>
            <a:off x="179512" y="1196752"/>
            <a:ext cx="6066320" cy="313795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932040" y="3933056"/>
            <a:ext cx="1008112" cy="213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/>
          <a:srcRect l="29088" t="21175" r="15102" b="26606"/>
          <a:stretch/>
        </p:blipFill>
        <p:spPr>
          <a:xfrm>
            <a:off x="3671392" y="3645024"/>
            <a:ext cx="5472608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132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4" name="Object 24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3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35635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pPr/>
              <a:t>7</a:t>
            </a:fld>
            <a:endParaRPr lang="ru-RU" sz="1400"/>
          </a:p>
        </p:txBody>
      </p:sp>
      <p:pic>
        <p:nvPicPr>
          <p:cNvPr id="8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52651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320514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1716068"/>
              </p:ext>
            </p:extLst>
          </p:nvPr>
        </p:nvGraphicFramePr>
        <p:xfrm>
          <a:off x="323528" y="1196752"/>
          <a:ext cx="8640761" cy="50668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17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23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0341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 Narrow" pitchFamily="34" charset="0"/>
                        </a:rPr>
                        <a:t> Проблема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 Narrow" pitchFamily="34" charset="0"/>
                        </a:rPr>
                        <a:t>Мероприятия  по решению проблемы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 Narrow" pitchFamily="34" charset="0"/>
                        </a:rPr>
                        <a:t>Ответственный</a:t>
                      </a:r>
                      <a:r>
                        <a:rPr lang="ru-RU" sz="1000" baseline="0" dirty="0">
                          <a:latin typeface="Arial Narrow" pitchFamily="34" charset="0"/>
                        </a:rPr>
                        <a:t> </a:t>
                      </a:r>
                      <a:endParaRPr lang="ru-RU" sz="1000" dirty="0">
                        <a:latin typeface="Arial Narrow" pitchFamily="34" charset="0"/>
                      </a:endParaRP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 Narrow" pitchFamily="34" charset="0"/>
                        </a:rPr>
                        <a:t>срок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 Narrow" pitchFamily="34" charset="0"/>
                        </a:rPr>
                        <a:t>Ожидаемый результат</a:t>
                      </a:r>
                      <a:endParaRPr lang="ru-RU" sz="1000" dirty="0">
                        <a:latin typeface="Arial Narrow" pitchFamily="34" charset="0"/>
                      </a:endParaRP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Неосознание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необходимости оформления </a:t>
                      </a:r>
                      <a:r>
                        <a:rPr lang="ru-RU" sz="1050" dirty="0" err="1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портфолио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 большом потоке новой информации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1 Проведение классного часа с демонстрацией портфолио выпускников предыдущих лет.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Классные руководители / специалист центра допрофессиональной, профессиональной подготовки и трудоустройства выпускников техникума Брусова А.А.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постоянно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Сокращение времени протекания процесса на 20%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Наличие ошибок и неточностей в оформлении портфолио</a:t>
                      </a:r>
                    </a:p>
                  </a:txBody>
                  <a:tcPr marL="53975" marR="5397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15"/>
                        </a:lnSpc>
                        <a:spcBef>
                          <a:spcPts val="540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ru-RU" sz="105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1 </a:t>
                      </a:r>
                      <a:r>
                        <a:rPr lang="ru-RU" sz="1050" b="0" i="0" u="none" strike="noStrike" spc="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Разработка рекомендаций </a:t>
                      </a:r>
                      <a:r>
                        <a:rPr lang="ru-RU" sz="105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по созданию и наполнению портфолио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Arial Narrow" panose="020B0606020202030204" pitchFamily="34" charset="0"/>
                        <a:cs typeface="Arial Narrow" panose="020B060602020203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2 </a:t>
                      </a:r>
                      <a:r>
                        <a:rPr lang="ru-RU" sz="1050" b="0" i="0" u="none" strike="noStrike" spc="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Размещение рекомендаций </a:t>
                      </a:r>
                      <a:r>
                        <a:rPr lang="ru-RU" sz="105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на сайте </a:t>
                      </a:r>
                      <a:r>
                        <a:rPr lang="ru-RU" sz="1050" b="0" i="0" u="none" strike="noStrike" spc="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техникума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Команда проекта</a:t>
                      </a:r>
                    </a:p>
                  </a:txBody>
                  <a:tcPr marL="53975" marR="5397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Ноябрь 2023</a:t>
                      </a:r>
                    </a:p>
                  </a:txBody>
                  <a:tcPr marL="53975" marR="5397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Сокращение времени протекания процесса на 27% Сокращение доли некорректно подготовленных </a:t>
                      </a:r>
                      <a:r>
                        <a:rPr lang="ru-RU" sz="1050" b="0" i="0" u="none" strike="noStrike" spc="0" dirty="0" err="1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портфолио</a:t>
                      </a:r>
                      <a:r>
                        <a:rPr lang="ru-RU" sz="105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 на 30%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Временные потери на переоформление портфолио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15"/>
                        </a:lnSpc>
                        <a:spcBef>
                          <a:spcPts val="5400"/>
                        </a:spcBef>
                        <a:spcAft>
                          <a:spcPts val="0"/>
                        </a:spcAft>
                        <a:tabLst>
                          <a:tab pos="137160" algn="l"/>
                        </a:tabLst>
                      </a:pPr>
                      <a:r>
                        <a:rPr lang="ru-RU" sz="105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1 </a:t>
                      </a:r>
                      <a:r>
                        <a:rPr lang="ru-RU" sz="1050" b="0" i="0" u="none" strike="noStrike" spc="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Разработка образцов </a:t>
                      </a:r>
                      <a:r>
                        <a:rPr lang="ru-RU" sz="105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оформления </a:t>
                      </a:r>
                      <a:r>
                        <a:rPr lang="ru-RU" sz="1050" b="0" i="0" u="none" strike="noStrike" spc="0" dirty="0" err="1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портфолио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Arial Narrow" panose="020B0606020202030204" pitchFamily="34" charset="0"/>
                        <a:cs typeface="Arial Narrow" panose="020B060602020203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2 </a:t>
                      </a:r>
                      <a:r>
                        <a:rPr lang="ru-RU" sz="1050" b="0" i="0" u="none" strike="noStrike" spc="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Размещение образцов </a:t>
                      </a:r>
                      <a:r>
                        <a:rPr lang="ru-RU" sz="105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оформления </a:t>
                      </a:r>
                      <a:r>
                        <a:rPr lang="ru-RU" sz="1050" b="0" i="0" u="none" strike="noStrike" spc="0" dirty="0" err="1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портфолио</a:t>
                      </a:r>
                      <a:r>
                        <a:rPr lang="ru-RU" sz="105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 на сайте колледжа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Команда проекта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Ноябрь 2023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Сокращение брака на 31 %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31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Ошибки при оформлении титульного листа</a:t>
                      </a: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1 </a:t>
                      </a:r>
                      <a:r>
                        <a:rPr lang="ru-RU" sz="1050" b="0" i="0" u="none" strike="noStrike" spc="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Разработка  </a:t>
                      </a:r>
                      <a:r>
                        <a:rPr lang="ru-RU" sz="105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и </a:t>
                      </a:r>
                      <a:r>
                        <a:rPr lang="ru-RU" sz="1050" b="0" i="0" u="none" strike="noStrike" spc="0" dirty="0" err="1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визуализирование</a:t>
                      </a:r>
                      <a:r>
                        <a:rPr lang="ru-RU" sz="1050" b="0" i="0" u="none" strike="noStrike" spc="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 образца </a:t>
                      </a:r>
                      <a:r>
                        <a:rPr lang="ru-RU" sz="105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оформления титульного листа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Команда проекта</a:t>
                      </a: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Ноябрь 2023</a:t>
                      </a: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Сокращение брака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Неумение презентовать свою работу работодателю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5400"/>
                        </a:spcBef>
                        <a:spcAft>
                          <a:spcPts val="0"/>
                        </a:spcAft>
                        <a:tabLst>
                          <a:tab pos="137160" algn="l"/>
                        </a:tabLst>
                      </a:pPr>
                      <a:r>
                        <a:rPr lang="ru-RU" sz="105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1 </a:t>
                      </a:r>
                      <a:r>
                        <a:rPr lang="ru-RU" sz="1050" b="0" i="0" u="none" strike="noStrike" spc="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Разработка образца </a:t>
                      </a:r>
                      <a:r>
                        <a:rPr lang="ru-RU" sz="105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презентации </a:t>
                      </a:r>
                      <a:r>
                        <a:rPr lang="ru-RU" sz="1050" b="0" i="0" u="none" strike="noStrike" spc="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портфолио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7160" algn="l"/>
                        </a:tabLst>
                      </a:pPr>
                      <a:r>
                        <a:rPr lang="ru-RU" sz="1050" b="0" i="0" u="none" strike="noStrike" spc="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2 Включение образца презентации </a:t>
                      </a:r>
                      <a:r>
                        <a:rPr lang="ru-RU" sz="105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самостоятельной работы в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Arial Narrow" panose="020B0606020202030204" pitchFamily="34" charset="0"/>
                        <a:cs typeface="Arial Narrow" panose="020B060602020203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5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IT</a:t>
                      </a:r>
                      <a:r>
                        <a:rPr lang="ru-RU" sz="105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-структуру </a:t>
                      </a:r>
                      <a:r>
                        <a:rPr lang="ru-RU" sz="1050" b="0" i="0" u="none" strike="noStrike" spc="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техникума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Команда проекта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Ноябрь 2023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Сокращение количества неудачных презентаций (брака) на 53%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Times New Roman" panose="02020603050405020304" pitchFamily="18" charset="0"/>
                        </a:rPr>
                        <a:t>Неумение логично и грамотно представить свои достижения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15"/>
                        </a:lnSpc>
                        <a:spcBef>
                          <a:spcPts val="5400"/>
                        </a:spcBef>
                        <a:spcAft>
                          <a:spcPts val="0"/>
                        </a:spcAft>
                        <a:tabLst>
                          <a:tab pos="137160" algn="l"/>
                        </a:tabLst>
                      </a:pPr>
                      <a:r>
                        <a:rPr lang="ru-RU" sz="105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1 </a:t>
                      </a:r>
                      <a:r>
                        <a:rPr lang="ru-RU" sz="1050" b="0" i="0" u="none" strike="noStrike" spc="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Разработка образца </a:t>
                      </a:r>
                      <a:r>
                        <a:rPr lang="ru-RU" sz="105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представления портфолио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Arial Narrow" panose="020B0606020202030204" pitchFamily="34" charset="0"/>
                        <a:cs typeface="Arial Narrow" panose="020B060602020203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2 </a:t>
                      </a:r>
                      <a:r>
                        <a:rPr lang="ru-RU" sz="1050" b="0" i="0" u="none" strike="noStrike" spc="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Размещение образца </a:t>
                      </a:r>
                      <a:r>
                        <a:rPr lang="ru-RU" sz="105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оформления портфолио на сайте </a:t>
                      </a:r>
                      <a:r>
                        <a:rPr lang="ru-RU" sz="1050" b="0" i="0" u="none" strike="noStrike" spc="0" dirty="0" smtClean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техникума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Команда проекта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Декабрь 2023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Franklin Gothic Book" panose="020B0503020102020204" pitchFamily="34" charset="0"/>
                          <a:cs typeface="Franklin Gothic Book" panose="020B0503020102020204" pitchFamily="34" charset="0"/>
                        </a:rPr>
                        <a:t>Сокращение ошибок при презентации портфолио на 53%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715820"/>
                  </a:ext>
                </a:extLst>
              </a:tr>
            </a:tbl>
          </a:graphicData>
        </a:graphic>
      </p:graphicFrame>
      <p:sp>
        <p:nvSpPr>
          <p:cNvPr id="13" name="Прямоугольник 5"/>
          <p:cNvSpPr>
            <a:spLocks noChangeArrowheads="1"/>
          </p:cNvSpPr>
          <p:nvPr/>
        </p:nvSpPr>
        <p:spPr bwMode="auto">
          <a:xfrm>
            <a:off x="1475656" y="692696"/>
            <a:ext cx="63110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реализации проекта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59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Заголовок 1"/>
          <p:cNvSpPr>
            <a:spLocks noGrp="1"/>
          </p:cNvSpPr>
          <p:nvPr>
            <p:ph type="title"/>
          </p:nvPr>
        </p:nvSpPr>
        <p:spPr>
          <a:xfrm>
            <a:off x="483844" y="959978"/>
            <a:ext cx="8229600" cy="4905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800" b="1" dirty="0">
                <a:solidFill>
                  <a:srgbClr val="0070C0"/>
                </a:solidFill>
              </a:rPr>
              <a:t>Достигнутые результаты (было и стало) </a:t>
            </a:r>
          </a:p>
        </p:txBody>
      </p:sp>
      <p:sp>
        <p:nvSpPr>
          <p:cNvPr id="23555" name="Содержимое 4"/>
          <p:cNvSpPr>
            <a:spLocks noGrp="1"/>
          </p:cNvSpPr>
          <p:nvPr>
            <p:ph idx="1"/>
          </p:nvPr>
        </p:nvSpPr>
        <p:spPr>
          <a:xfrm>
            <a:off x="123843" y="1484784"/>
            <a:ext cx="8840633" cy="369332"/>
          </a:xfrm>
        </p:spPr>
        <p:txBody>
          <a:bodyPr wrap="square">
            <a:spAutoFit/>
          </a:bodyPr>
          <a:lstStyle/>
          <a:p>
            <a:pPr algn="ctr" eaLnBrk="1" hangingPunct="1">
              <a:buFont typeface="Arial" charset="0"/>
              <a:buNone/>
            </a:pPr>
            <a:r>
              <a:rPr lang="ru-RU" altLang="ru-RU" sz="1800" b="1" dirty="0">
                <a:solidFill>
                  <a:srgbClr val="00B0F0"/>
                </a:solidFill>
              </a:rPr>
              <a:t>1. Время </a:t>
            </a:r>
            <a:r>
              <a:rPr lang="ru-RU" altLang="ru-RU" sz="1800" b="1" dirty="0" smtClean="0">
                <a:solidFill>
                  <a:srgbClr val="00B0F0"/>
                </a:solidFill>
              </a:rPr>
              <a:t>сбора и внесения информации в электронное портфолио студента:</a:t>
            </a:r>
            <a:r>
              <a:rPr lang="en-US" altLang="ru-RU" sz="1800" b="1" dirty="0" smtClean="0">
                <a:solidFill>
                  <a:srgbClr val="00B0F0"/>
                </a:solidFill>
                <a:latin typeface="Franklin Gothic Book" pitchFamily="34" charset="0"/>
              </a:rPr>
              <a:t> </a:t>
            </a:r>
            <a:endParaRPr lang="ru-RU" altLang="ru-RU" sz="1800" b="1" dirty="0">
              <a:solidFill>
                <a:srgbClr val="00B0F0"/>
              </a:solidFill>
            </a:endParaRPr>
          </a:p>
        </p:txBody>
      </p:sp>
      <p:sp>
        <p:nvSpPr>
          <p:cNvPr id="2355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eaLnBrk="0" hangingPunct="0"/>
            <a:fld id="{73995617-6FF0-4B41-9B11-82E5C3F61D0B}" type="slidenum">
              <a:rPr lang="ru-RU" altLang="ru-RU" smtClean="0">
                <a:latin typeface="Arial" charset="0"/>
              </a:rPr>
              <a:pPr eaLnBrk="0" hangingPunct="0"/>
              <a:t>8</a:t>
            </a:fld>
            <a:endParaRPr lang="ru-RU" altLang="ru-RU"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38956" y="3446551"/>
            <a:ext cx="288030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16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БЫЛО</a:t>
            </a:r>
            <a:r>
              <a:rPr lang="ru-RU" sz="16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1600" dirty="0" smtClean="0">
                <a:solidFill>
                  <a:srgbClr val="2992A7"/>
                </a:solidFill>
                <a:latin typeface="+mn-lt"/>
                <a:cs typeface="Arial" panose="020B0604020202020204" pitchFamily="34" charset="0"/>
              </a:rPr>
              <a:t>3 рабочих дня </a:t>
            </a:r>
            <a:endParaRPr lang="ru-RU" sz="1600" dirty="0">
              <a:solidFill>
                <a:srgbClr val="2992A7"/>
              </a:solidFill>
              <a:latin typeface="+mn-lt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2800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accent3"/>
                </a:solidFill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82943" y="1939120"/>
            <a:ext cx="3714750" cy="135421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cs typeface="Arial" panose="020B0604020202020204" pitchFamily="34" charset="0"/>
              </a:rPr>
              <a:t>СТАЛО:</a:t>
            </a:r>
          </a:p>
          <a:p>
            <a:pPr algn="ctr">
              <a:lnSpc>
                <a:spcPct val="150000"/>
              </a:lnSpc>
              <a:defRPr/>
            </a:pPr>
            <a:r>
              <a:rPr lang="ru-RU" b="1" dirty="0" smtClean="0">
                <a:solidFill>
                  <a:srgbClr val="0070C0"/>
                </a:solidFill>
                <a:cs typeface="Arial" panose="020B0604020202020204" pitchFamily="34" charset="0"/>
              </a:rPr>
              <a:t>15 </a:t>
            </a:r>
            <a:r>
              <a:rPr lang="ru-RU" b="1" dirty="0">
                <a:solidFill>
                  <a:srgbClr val="0070C0"/>
                </a:solidFill>
                <a:cs typeface="Arial" panose="020B0604020202020204" pitchFamily="34" charset="0"/>
              </a:rPr>
              <a:t>рабочих дней</a:t>
            </a:r>
          </a:p>
          <a:p>
            <a:pPr algn="ctr">
              <a:spcBef>
                <a:spcPts val="0"/>
              </a:spcBef>
              <a:defRPr/>
            </a:pPr>
            <a:r>
              <a:rPr lang="en-US" sz="2800" b="1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3559" name="Прямоугольник 23"/>
          <p:cNvSpPr>
            <a:spLocks noChangeArrowheads="1"/>
          </p:cNvSpPr>
          <p:nvPr/>
        </p:nvSpPr>
        <p:spPr bwMode="auto">
          <a:xfrm>
            <a:off x="696405" y="4568713"/>
            <a:ext cx="770485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ЭКОНОМИЯ ВРЕМЕНИ или  других ресурсов:  </a:t>
            </a:r>
          </a:p>
          <a:p>
            <a:pPr algn="ctr"/>
            <a:r>
              <a:rPr lang="ru-RU" altLang="ru-RU" b="1" dirty="0" smtClean="0">
                <a:solidFill>
                  <a:srgbClr val="002060"/>
                </a:solidFill>
              </a:rPr>
              <a:t>15 </a:t>
            </a:r>
            <a:r>
              <a:rPr lang="ru-RU" altLang="ru-RU" b="1" dirty="0">
                <a:solidFill>
                  <a:srgbClr val="002060"/>
                </a:solidFill>
              </a:rPr>
              <a:t>– дней</a:t>
            </a:r>
          </a:p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50 %</a:t>
            </a:r>
          </a:p>
        </p:txBody>
      </p:sp>
      <p:cxnSp>
        <p:nvCxnSpPr>
          <p:cNvPr id="11" name="Прямая соединительная линия 10"/>
          <p:cNvCxnSpPr>
            <a:cxnSpLocks/>
          </p:cNvCxnSpPr>
          <p:nvPr/>
        </p:nvCxnSpPr>
        <p:spPr>
          <a:xfrm>
            <a:off x="4275274" y="1930700"/>
            <a:ext cx="1" cy="96743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097483" y="3017273"/>
            <a:ext cx="6429375" cy="1191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292649" y="5447939"/>
            <a:ext cx="82082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СНИЖЕНИЕ ВРЕМЕННЫХ ПОТЕРЬ  ЗА СЧЕТ </a:t>
            </a:r>
          </a:p>
          <a:p>
            <a:pPr marL="342900" indent="-342900" algn="ctr">
              <a:buAutoNum type="arabicPeriod"/>
              <a:defRPr/>
            </a:pPr>
            <a:r>
              <a:rPr lang="ru-RU" sz="1400" b="1" dirty="0" smtClean="0">
                <a:solidFill>
                  <a:srgbClr val="2992A7"/>
                </a:solidFill>
                <a:latin typeface="Arial" panose="020B0604020202020204" pitchFamily="34" charset="0"/>
              </a:rPr>
              <a:t>Разработки стандарта формирования портфолио </a:t>
            </a:r>
            <a:r>
              <a:rPr lang="ru-RU" sz="1400" b="1" dirty="0" smtClean="0">
                <a:solidFill>
                  <a:srgbClr val="2992A7"/>
                </a:solidFill>
                <a:latin typeface="Arial" panose="020B0604020202020204" pitchFamily="34" charset="0"/>
              </a:rPr>
              <a:t>студента</a:t>
            </a:r>
            <a:endParaRPr lang="ru-RU" sz="1400" b="1" dirty="0">
              <a:solidFill>
                <a:srgbClr val="2992A7"/>
              </a:solidFill>
              <a:latin typeface="Arial" panose="020B0604020202020204" pitchFamily="34" charset="0"/>
            </a:endParaRPr>
          </a:p>
        </p:txBody>
      </p:sp>
      <p:pic>
        <p:nvPicPr>
          <p:cNvPr id="16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83" y="493527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256" y="630510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Содержимое 4">
            <a:extLst>
              <a:ext uri="{FF2B5EF4-FFF2-40B4-BE49-F238E27FC236}">
                <a16:creationId xmlns:a16="http://schemas.microsoft.com/office/drawing/2014/main" id="{72F3CD81-7841-45A4-B0B3-FB5AD2B0A481}"/>
              </a:ext>
            </a:extLst>
          </p:cNvPr>
          <p:cNvSpPr txBox="1">
            <a:spLocks/>
          </p:cNvSpPr>
          <p:nvPr/>
        </p:nvSpPr>
        <p:spPr>
          <a:xfrm>
            <a:off x="434033" y="3100676"/>
            <a:ext cx="8229600" cy="338554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charset="0"/>
              <a:buNone/>
            </a:pPr>
            <a:r>
              <a:rPr lang="ru-RU" altLang="ru-RU" sz="1600" b="1" dirty="0">
                <a:solidFill>
                  <a:srgbClr val="00B0F0"/>
                </a:solidFill>
              </a:rPr>
              <a:t>2. </a:t>
            </a:r>
            <a:r>
              <a:rPr lang="ru-RU" altLang="ru-RU" sz="1600" b="1" dirty="0" smtClean="0">
                <a:solidFill>
                  <a:srgbClr val="00B0F0"/>
                </a:solidFill>
              </a:rPr>
              <a:t>Время предоставления информации по запросам:</a:t>
            </a:r>
            <a:r>
              <a:rPr lang="en-US" altLang="ru-RU" sz="1600" b="1" dirty="0" smtClean="0">
                <a:solidFill>
                  <a:srgbClr val="00B0F0"/>
                </a:solidFill>
                <a:latin typeface="Franklin Gothic Book" pitchFamily="34" charset="0"/>
              </a:rPr>
              <a:t> </a:t>
            </a:r>
            <a:endParaRPr lang="ru-RU" altLang="ru-RU" sz="1600" b="1" dirty="0">
              <a:solidFill>
                <a:srgbClr val="00B0F0"/>
              </a:solidFill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12DAE30B-8EBF-4136-9090-464D1AB7606B}"/>
              </a:ext>
            </a:extLst>
          </p:cNvPr>
          <p:cNvCxnSpPr>
            <a:cxnSpLocks/>
          </p:cNvCxnSpPr>
          <p:nvPr/>
        </p:nvCxnSpPr>
        <p:spPr>
          <a:xfrm>
            <a:off x="4306605" y="3389544"/>
            <a:ext cx="1" cy="973016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EB64BB29-D7FC-456A-A588-4C6CF9C7190A}"/>
              </a:ext>
            </a:extLst>
          </p:cNvPr>
          <p:cNvCxnSpPr/>
          <p:nvPr/>
        </p:nvCxnSpPr>
        <p:spPr>
          <a:xfrm>
            <a:off x="1097483" y="4560201"/>
            <a:ext cx="6429375" cy="1191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6E54955E-8B8C-49ED-A19E-5E68B35E1826}"/>
              </a:ext>
            </a:extLst>
          </p:cNvPr>
          <p:cNvSpPr txBox="1"/>
          <p:nvPr/>
        </p:nvSpPr>
        <p:spPr>
          <a:xfrm>
            <a:off x="1202642" y="2018630"/>
            <a:ext cx="288030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БЫЛО</a:t>
            </a:r>
            <a:r>
              <a:rPr lang="ru-RU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  <a:defRPr/>
            </a:pPr>
            <a:r>
              <a:rPr lang="ru-RU" dirty="0">
                <a:solidFill>
                  <a:srgbClr val="2992A7"/>
                </a:solidFill>
                <a:latin typeface="+mn-lt"/>
                <a:cs typeface="Arial" panose="020B0604020202020204" pitchFamily="34" charset="0"/>
              </a:rPr>
              <a:t>    </a:t>
            </a:r>
            <a:r>
              <a:rPr lang="ru-RU" dirty="0" smtClean="0">
                <a:solidFill>
                  <a:srgbClr val="2992A7"/>
                </a:solidFill>
                <a:latin typeface="+mn-lt"/>
                <a:cs typeface="Arial" panose="020B0604020202020204" pitchFamily="34" charset="0"/>
              </a:rPr>
              <a:t>30 </a:t>
            </a:r>
            <a:r>
              <a:rPr lang="ru-RU" dirty="0">
                <a:solidFill>
                  <a:srgbClr val="2992A7"/>
                </a:solidFill>
                <a:latin typeface="+mn-lt"/>
                <a:cs typeface="Arial" panose="020B0604020202020204" pitchFamily="34" charset="0"/>
              </a:rPr>
              <a:t>рабочих дней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800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accent3"/>
                </a:solidFill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1235ECE-FA94-48BE-A467-4CEFE1FAA58A}"/>
              </a:ext>
            </a:extLst>
          </p:cNvPr>
          <p:cNvSpPr/>
          <p:nvPr/>
        </p:nvSpPr>
        <p:spPr>
          <a:xfrm>
            <a:off x="3723467" y="3412319"/>
            <a:ext cx="4572000" cy="141577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cs typeface="Arial" panose="020B0604020202020204" pitchFamily="34" charset="0"/>
              </a:rPr>
              <a:t>СТАЛО:</a:t>
            </a:r>
          </a:p>
          <a:p>
            <a:pPr algn="ctr">
              <a:lnSpc>
                <a:spcPct val="150000"/>
              </a:lnSpc>
              <a:defRPr/>
            </a:pPr>
            <a:r>
              <a:rPr lang="ru-RU" b="1" dirty="0" smtClean="0">
                <a:solidFill>
                  <a:srgbClr val="0070C0"/>
                </a:solidFill>
                <a:cs typeface="Arial" panose="020B0604020202020204" pitchFamily="34" charset="0"/>
              </a:rPr>
              <a:t>В течении дня </a:t>
            </a:r>
            <a:endParaRPr lang="ru-RU" b="1" dirty="0">
              <a:solidFill>
                <a:srgbClr val="0070C0"/>
              </a:solidFill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en-US" sz="3200" b="1" dirty="0">
                <a:solidFill>
                  <a:schemeClr val="accent3"/>
                </a:solidFill>
                <a:cs typeface="Arial" panose="020B060402020202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2771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538104"/>
            <a:ext cx="8229600" cy="616066"/>
          </a:xfrm>
          <a:prstGeom prst="rect">
            <a:avLst/>
          </a:prstGeom>
        </p:spPr>
        <p:txBody>
          <a:bodyPr vert="horz" wrap="square" lIns="0" tIns="244348" rIns="0" bIns="0" rtlCol="0">
            <a:spAutoFit/>
          </a:bodyPr>
          <a:lstStyle/>
          <a:p>
            <a:pPr marL="351155">
              <a:lnSpc>
                <a:spcPct val="100000"/>
              </a:lnSpc>
              <a:spcBef>
                <a:spcPts val="100"/>
              </a:spcBef>
            </a:pPr>
            <a:r>
              <a:rPr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Достигнутые</a:t>
            </a:r>
            <a:r>
              <a:rPr sz="2400" b="1" spc="-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2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r>
              <a:rPr sz="2400" b="1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  <a:r>
              <a:rPr sz="2400" b="1" spc="-6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400" b="1" spc="-6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</a:t>
            </a:r>
            <a:r>
              <a:rPr sz="24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2400" b="1" spc="-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07186" y="1343775"/>
            <a:ext cx="72377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1375410" algn="l"/>
              </a:tabLst>
            </a:pPr>
            <a:r>
              <a:rPr lang="ru-RU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образец</a:t>
            </a:r>
            <a:r>
              <a:rPr lang="ru-RU" b="1" spc="-9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структуры</a:t>
            </a:r>
            <a:r>
              <a:rPr lang="ru-RU" b="1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</a:t>
            </a:r>
            <a:r>
              <a:rPr lang="ru-RU" b="1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635375" y="1933575"/>
            <a:ext cx="0" cy="4808855"/>
          </a:xfrm>
          <a:custGeom>
            <a:avLst/>
            <a:gdLst/>
            <a:ahLst/>
            <a:cxnLst/>
            <a:rect l="l" t="t" r="r" b="b"/>
            <a:pathLst>
              <a:path h="4808855">
                <a:moveTo>
                  <a:pt x="0" y="0"/>
                </a:moveTo>
                <a:lnTo>
                  <a:pt x="0" y="4808537"/>
                </a:lnTo>
              </a:path>
            </a:pathLst>
          </a:custGeom>
          <a:ln w="28575">
            <a:solidFill>
              <a:srgbClr val="6F2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47217" y="2872486"/>
            <a:ext cx="2451735" cy="149079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2400" b="1" dirty="0" err="1" smtClean="0">
                <a:latin typeface="Arial Narrow" panose="020B0606020202030204" pitchFamily="34" charset="0"/>
                <a:cs typeface="Microsoft Sans Serif"/>
              </a:rPr>
              <a:t>Отсутствие</a:t>
            </a:r>
            <a:r>
              <a:rPr lang="ru-RU" sz="2400" b="1" dirty="0" smtClean="0">
                <a:latin typeface="Arial Narrow" panose="020B0606020202030204" pitchFamily="34" charset="0"/>
                <a:cs typeface="Microsoft Sans Serif"/>
              </a:rPr>
              <a:t> образца структуры </a:t>
            </a:r>
            <a:r>
              <a:rPr sz="2400" b="1" spc="-10" dirty="0" err="1" smtClean="0">
                <a:latin typeface="Arial Narrow" panose="020B0606020202030204" pitchFamily="34" charset="0"/>
                <a:cs typeface="Microsoft Sans Serif"/>
              </a:rPr>
              <a:t>портфолио</a:t>
            </a:r>
            <a:r>
              <a:rPr lang="ru-RU" sz="2400" b="1" spc="-10" dirty="0" smtClean="0">
                <a:latin typeface="Arial Narrow" panose="020B0606020202030204" pitchFamily="34" charset="0"/>
                <a:cs typeface="Microsoft Sans Serif"/>
              </a:rPr>
              <a:t> студента</a:t>
            </a:r>
            <a:endParaRPr sz="2400" b="1" dirty="0">
              <a:latin typeface="Arial Narrow" panose="020B0606020202030204" pitchFamily="34" charset="0"/>
              <a:cs typeface="Microsoft Sans Serif"/>
            </a:endParaRPr>
          </a:p>
        </p:txBody>
      </p:sp>
      <p:pic>
        <p:nvPicPr>
          <p:cNvPr id="9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971600" y="54641"/>
            <a:ext cx="24324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248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5705856" y="4710072"/>
            <a:ext cx="900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latin typeface="Arial Narrow" panose="020B0606020202030204" pitchFamily="34" charset="0"/>
              </a:rPr>
              <a:t>Достижения в общественной и социальной деятельности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374672" y="2872486"/>
            <a:ext cx="936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latin typeface="Arial Narrow" panose="020B0606020202030204" pitchFamily="34" charset="0"/>
              </a:rPr>
              <a:t>Достижение в учебной деятельности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374672" y="4101477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latin typeface="Arial Narrow" panose="020B0606020202030204" pitchFamily="34" charset="0"/>
              </a:rPr>
              <a:t>Титульный лист (резюме)</a:t>
            </a:r>
            <a:endParaRPr lang="ru-RU" sz="1100" dirty="0">
              <a:latin typeface="Arial Narrow" panose="020B0606020202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889969" y="4109249"/>
            <a:ext cx="972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50" dirty="0">
                <a:latin typeface="Arial Narrow" panose="020B0606020202030204" pitchFamily="34" charset="0"/>
              </a:rPr>
              <a:t>Достижения в научно-исследовательской и творческой деятельности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889969" y="287248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latin typeface="Arial Narrow" panose="020B0606020202030204" pitchFamily="34" charset="0"/>
              </a:rPr>
              <a:t>Достижение в системе дополнительного образования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646986" y="2383365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latin typeface="Arial Narrow" panose="020B0606020202030204" pitchFamily="34" charset="0"/>
              </a:rPr>
              <a:t>Достижения в практической подготовке </a:t>
            </a:r>
          </a:p>
        </p:txBody>
      </p:sp>
      <p:sp>
        <p:nvSpPr>
          <p:cNvPr id="19" name="Овал 18"/>
          <p:cNvSpPr/>
          <p:nvPr/>
        </p:nvSpPr>
        <p:spPr>
          <a:xfrm>
            <a:off x="5589460" y="3552415"/>
            <a:ext cx="1132793" cy="9077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latin typeface="Arial Narrow" panose="020B0606020202030204" pitchFamily="34" charset="0"/>
              </a:rPr>
              <a:t>Портфолио</a:t>
            </a:r>
            <a:endParaRPr lang="ru-RU" sz="1100" dirty="0">
              <a:latin typeface="Arial Narrow" panose="020B0606020202030204" pitchFamily="34" charset="0"/>
            </a:endParaRPr>
          </a:p>
        </p:txBody>
      </p:sp>
      <p:sp>
        <p:nvSpPr>
          <p:cNvPr id="20" name="Стрелка вправо 19"/>
          <p:cNvSpPr/>
          <p:nvPr/>
        </p:nvSpPr>
        <p:spPr>
          <a:xfrm rot="1895344">
            <a:off x="5331785" y="3506506"/>
            <a:ext cx="305746" cy="1166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16200000">
            <a:off x="6041818" y="4579766"/>
            <a:ext cx="277382" cy="1245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rot="19334676">
            <a:off x="5348205" y="4340832"/>
            <a:ext cx="280736" cy="132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 rot="5400000">
            <a:off x="5977450" y="3297669"/>
            <a:ext cx="280736" cy="132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 rot="7979304">
            <a:off x="6556262" y="3413981"/>
            <a:ext cx="331100" cy="1511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 rot="12398399">
            <a:off x="6536843" y="4425632"/>
            <a:ext cx="305746" cy="1166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object 4"/>
          <p:cNvSpPr txBox="1"/>
          <p:nvPr/>
        </p:nvSpPr>
        <p:spPr>
          <a:xfrm>
            <a:off x="1403648" y="1850726"/>
            <a:ext cx="1336567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 Narrow" panose="020B0606020202030204" pitchFamily="34" charset="0"/>
                <a:cs typeface="Times New Roman" panose="02020603050405020304" pitchFamily="18" charset="0"/>
              </a:rPr>
              <a:t>БЫЛО</a:t>
            </a:r>
            <a:endParaRPr sz="2000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object 5"/>
          <p:cNvSpPr txBox="1"/>
          <p:nvPr/>
        </p:nvSpPr>
        <p:spPr>
          <a:xfrm>
            <a:off x="5323877" y="1808506"/>
            <a:ext cx="135357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2000" b="1" spc="-155" dirty="0">
                <a:latin typeface="Arial Narrow" panose="020B0606020202030204" pitchFamily="34" charset="0"/>
                <a:cs typeface="Verdana"/>
              </a:rPr>
              <a:t>СТАЛО</a:t>
            </a:r>
            <a:endParaRPr sz="2000" dirty="0">
              <a:latin typeface="Arial Narrow" panose="020B0606020202030204" pitchFamily="34" charset="0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50416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1573</TotalTime>
  <Words>721</Words>
  <Application>Microsoft Office PowerPoint</Application>
  <PresentationFormat>Экран (4:3)</PresentationFormat>
  <Paragraphs>187</Paragraphs>
  <Slides>14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26" baseType="lpstr">
      <vt:lpstr>Arial</vt:lpstr>
      <vt:lpstr>Arial Narrow</vt:lpstr>
      <vt:lpstr>Calibri</vt:lpstr>
      <vt:lpstr>Franklin Gothic Book</vt:lpstr>
      <vt:lpstr>Franklin Gothic Medium</vt:lpstr>
      <vt:lpstr>Microsoft Sans Serif</vt:lpstr>
      <vt:lpstr>Times New Roman</vt:lpstr>
      <vt:lpstr>Verdana</vt:lpstr>
      <vt:lpstr>Тема Office</vt:lpstr>
      <vt:lpstr>think-cell Slide</vt:lpstr>
      <vt:lpstr>Acrobat Document</vt:lpstr>
      <vt:lpstr>Документ</vt:lpstr>
      <vt:lpstr>Челябинская область</vt:lpstr>
      <vt:lpstr>Презентация PowerPoint</vt:lpstr>
      <vt:lpstr>Презентация PowerPoint</vt:lpstr>
      <vt:lpstr>Челябинская область</vt:lpstr>
      <vt:lpstr>Презентация PowerPoint</vt:lpstr>
      <vt:lpstr>Презентация PowerPoint</vt:lpstr>
      <vt:lpstr>Презентация PowerPoint</vt:lpstr>
      <vt:lpstr>Достигнутые результаты (было и стало) </vt:lpstr>
      <vt:lpstr>Достигнутые результаты (было и стало)</vt:lpstr>
      <vt:lpstr>Челябинская область</vt:lpstr>
      <vt:lpstr>Челябинская область</vt:lpstr>
      <vt:lpstr>УДОВЛЕТВОРЁННОСТЬ ПРОЦЕССОМ СОЗДАНИЯ И НАПОЛНЕНИЯ ПОРТФОЛИО СТУДЕНТА (%)</vt:lpstr>
      <vt:lpstr>Стандарт реализации процесса (алгоритм) «Оптимизация процесса формирования портфолио студентов ГБПОУ «КИИТ»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организации</dc:title>
  <dc:creator>Шиянова Елена Николаевна</dc:creator>
  <cp:lastModifiedBy>Брусова Анастасия</cp:lastModifiedBy>
  <cp:revision>173</cp:revision>
  <cp:lastPrinted>2023-11-23T06:28:10Z</cp:lastPrinted>
  <dcterms:created xsi:type="dcterms:W3CDTF">2018-08-20T14:01:12Z</dcterms:created>
  <dcterms:modified xsi:type="dcterms:W3CDTF">2023-12-21T06:09:59Z</dcterms:modified>
</cp:coreProperties>
</file>